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3"/>
  </p:notesMasterIdLst>
  <p:sldIdLst>
    <p:sldId id="256" r:id="rId5"/>
    <p:sldId id="411" r:id="rId6"/>
    <p:sldId id="257" r:id="rId7"/>
    <p:sldId id="409" r:id="rId8"/>
    <p:sldId id="410" r:id="rId9"/>
    <p:sldId id="355" r:id="rId10"/>
    <p:sldId id="412" r:id="rId11"/>
    <p:sldId id="413" r:id="rId12"/>
    <p:sldId id="397" r:id="rId13"/>
    <p:sldId id="417" r:id="rId14"/>
    <p:sldId id="405" r:id="rId15"/>
    <p:sldId id="424" r:id="rId16"/>
    <p:sldId id="422" r:id="rId17"/>
    <p:sldId id="408" r:id="rId18"/>
    <p:sldId id="421" r:id="rId19"/>
    <p:sldId id="418" r:id="rId20"/>
    <p:sldId id="407" r:id="rId21"/>
    <p:sldId id="41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2374" autoAdjust="0"/>
  </p:normalViewPr>
  <p:slideViewPr>
    <p:cSldViewPr>
      <p:cViewPr varScale="1">
        <p:scale>
          <a:sx n="56" d="100"/>
          <a:sy n="56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BD685-7B12-4D05-816F-B8ED3995380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DB648-589D-412A-9563-F4D750ED0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6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Planning for delivery of modules during high water seasons. Fixed bridges limit module height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Bolted structures allow pipe racks to be built in layers, reducing assembly time.</a:t>
            </a:r>
          </a:p>
          <a:p>
            <a:r>
              <a:rPr lang="en-US" dirty="0"/>
              <a:t>Intumescent is more expensive, but has less repair than traditional fireproofing.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13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81F0-F176-47CA-B49C-D3EB9136F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Shops should </a:t>
            </a:r>
            <a:r>
              <a:rPr lang="en-US" dirty="0"/>
              <a:t>have available stabilized </a:t>
            </a:r>
            <a:r>
              <a:rPr lang="en-US"/>
              <a:t>land for dimensional </a:t>
            </a:r>
            <a:r>
              <a:rPr lang="en-US" dirty="0"/>
              <a:t>verification and storage of completed systems (if required).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82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70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3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8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81F0-F176-47CA-B49C-D3EB9136FF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Drivers for Modularization-</a:t>
            </a:r>
          </a:p>
          <a:p>
            <a:r>
              <a:rPr lang="en-US" dirty="0"/>
              <a:t>Downstream Construction, maintenance and engineering conference roundtable- 2017</a:t>
            </a:r>
          </a:p>
          <a:p>
            <a:r>
              <a:rPr lang="en-US" dirty="0"/>
              <a:t>1.Attrition is reducing experienced and skilled work force- In the last ten years, 16-24 year old new entrants are down 32%- by 2030- 60%</a:t>
            </a:r>
          </a:p>
          <a:p>
            <a:r>
              <a:rPr lang="en-US" dirty="0"/>
              <a:t>In the last ten years, boomers leaving the workforce have increased by 63%- 83% by 2030.</a:t>
            </a:r>
          </a:p>
          <a:p>
            <a:r>
              <a:rPr lang="en-US" dirty="0"/>
              <a:t>2. Off site assembly reduces crafts and services at a G/R or B/F site, risk factors, schedule assurance</a:t>
            </a:r>
          </a:p>
          <a:p>
            <a:r>
              <a:rPr lang="en-US" dirty="0"/>
              <a:t>3. Mega projects (</a:t>
            </a:r>
            <a:r>
              <a:rPr lang="en-US" dirty="0" err="1"/>
              <a:t>LNG,Ethylene</a:t>
            </a:r>
            <a:r>
              <a:rPr lang="en-US" dirty="0"/>
              <a:t>) are most affected- Can have up to 7,000 craft and support at 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81F0-F176-47CA-B49C-D3EB9136F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4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Easily assembled in module shops and transported to greenfield sites. Repeatable construction reduces overhead costs, improves productivity, and reduces cost per assembly.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81F0-F176-47CA-B49C-D3EB9136FF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Domestic and International engineers and owners are using domestic shops for pipe rack assembly. Pricing is competitive when freight costs are considered. Change is more easily managed at domestic shops.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81F0-F176-47CA-B49C-D3EB9136F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95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Mega modules (1,500 tons and larger) are usually built overseas, labor and material costs are more competitive and overcome shipping if site is close to water access.</a:t>
            </a:r>
          </a:p>
          <a:p>
            <a:r>
              <a:rPr lang="en-US" dirty="0"/>
              <a:t>Production and schedule concerns due to Coved and 232 are brining some large assembly projects back to the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981F0-F176-47CA-B49C-D3EB9136F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3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0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Shale plays, alternative fuel, ammonia, and gas plants .</a:t>
            </a:r>
          </a:p>
          <a:p>
            <a:r>
              <a:rPr lang="en-US" dirty="0"/>
              <a:t>Projects in the </a:t>
            </a:r>
            <a:r>
              <a:rPr lang="en-US" dirty="0" err="1"/>
              <a:t>MidWest</a:t>
            </a:r>
            <a:r>
              <a:rPr lang="en-US" dirty="0"/>
              <a:t>, Texas, anywhere that craft and housing is scarce.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DB648-589D-412A-9563-F4D750ED07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2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0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5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8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2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6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0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9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BEFFD2-3C75-4A73-B0A2-96D8FAF7DE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966B11-3115-4225-B259-BBD09F2E9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55299" y="1513027"/>
            <a:ext cx="8574087" cy="2616200"/>
          </a:xfrm>
        </p:spPr>
        <p:txBody>
          <a:bodyPr>
            <a:normAutofit/>
          </a:bodyPr>
          <a:lstStyle/>
          <a:p>
            <a:pPr algn="ctr"/>
            <a:r>
              <a:rPr lang="en-US" b="1" i="1" dirty="0"/>
              <a:t>Best Practices and Benefits of Plant Modular Design and Construction</a:t>
            </a:r>
            <a:br>
              <a:rPr lang="en-US" b="1" i="1" dirty="0"/>
            </a:br>
            <a:r>
              <a:rPr lang="en-US" b="1" i="1" dirty="0"/>
              <a:t>September 16,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B48FF-4A8E-4CF7-803A-EDA09238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351" y="4009154"/>
            <a:ext cx="3124200" cy="866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401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Best Practices for Design and Assembly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42" y="1174459"/>
            <a:ext cx="6251732" cy="54108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Determine Transport 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Optimum sizing for delivery into an existing plant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Use logical splits between Modules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Pipe/Equipment supports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Shipping supports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65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Best Practices for Design and Assembly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42" y="1174459"/>
            <a:ext cx="6251732" cy="5410899"/>
          </a:xfrm>
        </p:spPr>
        <p:txBody>
          <a:bodyPr>
            <a:normAutofit/>
          </a:bodyPr>
          <a:lstStyle/>
          <a:p>
            <a:r>
              <a:rPr lang="en-US" b="1" dirty="0"/>
              <a:t>Engineering design completed for pre-assemblies prior to field start.</a:t>
            </a:r>
          </a:p>
          <a:p>
            <a:r>
              <a:rPr lang="en-US" b="1" dirty="0"/>
              <a:t>Advanced procurement of long lead equipment and materials</a:t>
            </a:r>
          </a:p>
          <a:p>
            <a:r>
              <a:rPr lang="en-US" b="1" dirty="0"/>
              <a:t>Established priority sequence</a:t>
            </a:r>
          </a:p>
          <a:p>
            <a:r>
              <a:rPr lang="en-US" b="1" dirty="0"/>
              <a:t>Bolted/ galvanized structural steel</a:t>
            </a:r>
          </a:p>
          <a:p>
            <a:r>
              <a:rPr lang="en-US" b="1" dirty="0"/>
              <a:t>Intumescent fireproofing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721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09" y="4572000"/>
            <a:ext cx="2286000" cy="175259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Standard </a:t>
            </a:r>
            <a:br>
              <a:rPr lang="en-US" b="1" dirty="0"/>
            </a:br>
            <a:r>
              <a:rPr lang="en-US" b="1" dirty="0"/>
              <a:t>Assembly </a:t>
            </a:r>
            <a:br>
              <a:rPr lang="en-US" b="1" dirty="0"/>
            </a:br>
            <a:r>
              <a:rPr lang="en-US" b="1" dirty="0"/>
              <a:t>Cycle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B046C-2313-4759-887E-5978C2959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28600"/>
            <a:ext cx="9168831" cy="57912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8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Benefits of Modularization at Shop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42" y="1174459"/>
            <a:ext cx="6251732" cy="5410899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Controlled environment with 24/7 production ability</a:t>
            </a:r>
          </a:p>
          <a:p>
            <a:pPr lvl="1"/>
            <a:r>
              <a:rPr lang="en-US" sz="2400" b="1" dirty="0"/>
              <a:t>Improved quality</a:t>
            </a:r>
          </a:p>
          <a:p>
            <a:pPr lvl="1"/>
            <a:r>
              <a:rPr lang="en-US" sz="2400" b="1" dirty="0"/>
              <a:t>Schedule assurance</a:t>
            </a:r>
          </a:p>
          <a:p>
            <a:pPr lvl="1"/>
            <a:r>
              <a:rPr lang="en-US" sz="2400" b="1" dirty="0"/>
              <a:t>Dimensional Control</a:t>
            </a:r>
          </a:p>
          <a:p>
            <a:pPr lvl="1"/>
            <a:r>
              <a:rPr lang="en-US" sz="2400" b="1" dirty="0"/>
              <a:t>Marshaling at shop for JIT</a:t>
            </a:r>
          </a:p>
          <a:p>
            <a:pPr lvl="1"/>
            <a:r>
              <a:rPr lang="en-US" sz="2400" b="1" dirty="0"/>
              <a:t>Flexibility for change management </a:t>
            </a:r>
          </a:p>
          <a:p>
            <a:pPr lvl="1"/>
            <a:r>
              <a:rPr lang="en-US" sz="2400" b="1" dirty="0"/>
              <a:t>Repeatable design reduces engineering costs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63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Benefits of Modularization Realized at Job Site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42" y="1174459"/>
            <a:ext cx="6251732" cy="5410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lvl="1"/>
            <a:r>
              <a:rPr lang="en-US" sz="2400" b="1" dirty="0"/>
              <a:t>Reduced craft and services- mechanical, I&amp;E, structural, inspection.</a:t>
            </a:r>
          </a:p>
          <a:p>
            <a:pPr lvl="1"/>
            <a:r>
              <a:rPr lang="en-US" sz="2400" b="1" dirty="0"/>
              <a:t>Reduced housing and per diem at remote locations</a:t>
            </a:r>
          </a:p>
          <a:p>
            <a:pPr lvl="1"/>
            <a:r>
              <a:rPr lang="en-US" sz="2400" b="1" dirty="0"/>
              <a:t>Reduced field subcontracts- NDE, crane rental, welding equipment.</a:t>
            </a:r>
          </a:p>
          <a:p>
            <a:pPr lvl="1"/>
            <a:r>
              <a:rPr lang="en-US" sz="2400" b="1" dirty="0"/>
              <a:t>Reduced safety risk, parking, training, orientation, parking, lunch areas</a:t>
            </a:r>
          </a:p>
          <a:p>
            <a:pPr lvl="1"/>
            <a:r>
              <a:rPr lang="en-US" sz="2400" b="1" dirty="0"/>
              <a:t>Schedule reduction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31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5801"/>
            <a:ext cx="3505200" cy="5105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Construction Industry Institute Report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Industrial Modularization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How to Optimize: How to Maximize” </a:t>
            </a:r>
            <a:br>
              <a:rPr lang="en-US" sz="2400" i="1" dirty="0">
                <a:solidFill>
                  <a:schemeClr val="bg1"/>
                </a:solidFill>
              </a:rPr>
            </a:br>
            <a:r>
              <a:rPr lang="en-US" sz="2400" i="1" dirty="0">
                <a:solidFill>
                  <a:schemeClr val="bg1"/>
                </a:solidFill>
              </a:rPr>
              <a:t>April 2013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42" y="1174459"/>
            <a:ext cx="6251732" cy="5410899"/>
          </a:xfrm>
        </p:spPr>
        <p:txBody>
          <a:bodyPr>
            <a:normAutofit/>
          </a:bodyPr>
          <a:lstStyle/>
          <a:p>
            <a:r>
              <a:rPr lang="en-US" b="1" dirty="0"/>
              <a:t>CII Research team charged with making a case for optimum use of off site assembly.</a:t>
            </a:r>
          </a:p>
          <a:p>
            <a:r>
              <a:rPr lang="en-US" b="1" dirty="0"/>
              <a:t>Compared current conventional field work processes with all modular work processes.</a:t>
            </a:r>
          </a:p>
          <a:p>
            <a:r>
              <a:rPr lang="en-US" b="1" dirty="0"/>
              <a:t>307 page report and “tool box” to determine feasibility of modularization.</a:t>
            </a:r>
          </a:p>
          <a:p>
            <a:r>
              <a:rPr lang="en-US" b="1" dirty="0"/>
              <a:t>“ Five solution Elements” Details the assessment process to modularize.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8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Construction Industry Institute (CII) Module Workshop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742" y="1174459"/>
            <a:ext cx="6251732" cy="54108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34E562-3E94-4D49-881E-4FCD3A6D8A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7000"/>
                    </a14:imgEffect>
                  </a14:imgLayer>
                </a14:imgProps>
              </a:ext>
            </a:extLst>
          </a:blip>
          <a:srcRect t="6921" r="-3" b="4719"/>
          <a:stretch/>
        </p:blipFill>
        <p:spPr>
          <a:xfrm>
            <a:off x="5117105" y="886576"/>
            <a:ext cx="6634544" cy="4836235"/>
          </a:xfrm>
          <a:prstGeom prst="rect">
            <a:avLst/>
          </a:prstGeom>
          <a:effectLst>
            <a:innerShdw blurRad="114300">
              <a:schemeClr val="bg1">
                <a:lumMod val="50000"/>
              </a:schemeClr>
            </a:innerShdw>
          </a:effectLst>
          <a:scene3d>
            <a:camera prst="orthographicFront"/>
            <a:lightRig rig="threePt" dir="t"/>
          </a:scene3d>
          <a:sp3d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23654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Five Solution Elements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598" y="838200"/>
            <a:ext cx="6251732" cy="6128158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2600" b="1" dirty="0"/>
              <a:t>Business case</a:t>
            </a:r>
          </a:p>
          <a:p>
            <a:pPr lvl="2"/>
            <a:r>
              <a:rPr lang="en-US" sz="2600" b="1" dirty="0"/>
              <a:t>Comparison of conventional field construction execution to modular construction execution.</a:t>
            </a:r>
          </a:p>
          <a:p>
            <a:pPr lvl="1"/>
            <a:r>
              <a:rPr lang="en-US" sz="2600" b="1" dirty="0"/>
              <a:t>Execution Plan Differences</a:t>
            </a:r>
          </a:p>
          <a:p>
            <a:pPr lvl="2"/>
            <a:r>
              <a:rPr lang="en-US" sz="2600" b="1" dirty="0"/>
              <a:t>Identify and Analyze Differences</a:t>
            </a:r>
          </a:p>
          <a:p>
            <a:pPr lvl="1"/>
            <a:r>
              <a:rPr lang="en-US" sz="2600" b="1" dirty="0"/>
              <a:t>Critical Success factors</a:t>
            </a:r>
          </a:p>
          <a:p>
            <a:pPr lvl="2"/>
            <a:r>
              <a:rPr lang="en-US" sz="2600" b="1" dirty="0"/>
              <a:t>Value drivers- cost, schedule, risk. Benefits realized from execution strategy</a:t>
            </a:r>
          </a:p>
          <a:p>
            <a:pPr lvl="1"/>
            <a:r>
              <a:rPr lang="en-US" sz="2600" b="1" dirty="0"/>
              <a:t>Standardization</a:t>
            </a:r>
          </a:p>
          <a:p>
            <a:pPr lvl="2"/>
            <a:r>
              <a:rPr lang="en-US" sz="2600" b="1" dirty="0"/>
              <a:t>Explores the case for standardization of systems for different industries</a:t>
            </a:r>
          </a:p>
          <a:p>
            <a:pPr lvl="1"/>
            <a:r>
              <a:rPr lang="en-US" sz="2600" b="1" dirty="0"/>
              <a:t>Maximize Enablers</a:t>
            </a:r>
          </a:p>
          <a:p>
            <a:pPr lvl="2"/>
            <a:r>
              <a:rPr lang="en-US" sz="2600" b="1" dirty="0"/>
              <a:t>Ten Key strategies to confront existing barriers for modularization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6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54240DE2-765C-4EED-949B-E5E3D6B6A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AC978CE4-F1AA-42EC-BA3D-5542AFE0D8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60BF53F-5738-47D5-9A23-FD9BFBA097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23664FF2-5FE8-4470-B930-0441ADB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9900171-AF58-4928-8438-77B77CB69B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0BA263F-2493-4307-B833-A4B930E4A9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ECDCDF00-BBE2-420D-A267-1D55E7A777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37A14E2-C415-4119-A06A-54A0E3CC8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98" y="1862121"/>
            <a:ext cx="3473868" cy="216451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b="1" dirty="0"/>
              <a:t>Thank You!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CD64C6-564E-4A24-9E17-6FACFD3CE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69616" y="-4763"/>
            <a:ext cx="5014912" cy="6862763"/>
            <a:chOff x="2928938" y="-4763"/>
            <a:chExt cx="5014912" cy="6862763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DA2CB44E-A8CB-46F1-9538-5021D1A5F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682B411E-F009-4205-A945-3834A9FEA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10E6CC01-FE26-4BF9-A473-F15D8BE25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C4C31D79-DFE9-49B7-A37D-C67811B89E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D2CA829A-307F-4AD6-AB62-201FE9EC87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AB85087A-76D4-4080-8AD9-B5917340A5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8F430E38-64BE-4F87-A460-8087EED85D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r="12685"/>
          <a:stretch/>
        </p:blipFill>
        <p:spPr>
          <a:xfrm>
            <a:off x="8532598" y="10"/>
            <a:ext cx="3659403" cy="4602992"/>
          </a:xfrm>
          <a:custGeom>
            <a:avLst/>
            <a:gdLst/>
            <a:ahLst/>
            <a:cxnLst/>
            <a:rect l="l" t="t" r="r" b="b"/>
            <a:pathLst>
              <a:path w="3659403" h="4603002">
                <a:moveTo>
                  <a:pt x="929360" y="0"/>
                </a:moveTo>
                <a:lnTo>
                  <a:pt x="3659403" y="0"/>
                </a:lnTo>
                <a:lnTo>
                  <a:pt x="3659403" y="4603002"/>
                </a:lnTo>
                <a:lnTo>
                  <a:pt x="0" y="3678455"/>
                </a:lnTo>
                <a:close/>
              </a:path>
            </a:pathLst>
          </a:cu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260CB2B-63BC-410E-9A27-FB20856913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r="8803" b="-1"/>
          <a:stretch/>
        </p:blipFill>
        <p:spPr>
          <a:xfrm>
            <a:off x="5082886" y="1"/>
            <a:ext cx="4379070" cy="3678455"/>
          </a:xfrm>
          <a:custGeom>
            <a:avLst/>
            <a:gdLst/>
            <a:ahLst/>
            <a:cxnLst/>
            <a:rect l="l" t="t" r="r" b="b"/>
            <a:pathLst>
              <a:path w="4379070" h="3678455">
                <a:moveTo>
                  <a:pt x="709159" y="0"/>
                </a:moveTo>
                <a:lnTo>
                  <a:pt x="4379070" y="0"/>
                </a:lnTo>
                <a:lnTo>
                  <a:pt x="3449710" y="3678455"/>
                </a:lnTo>
                <a:lnTo>
                  <a:pt x="0" y="2806887"/>
                </a:lnTo>
                <a:close/>
              </a:path>
            </a:pathLst>
          </a:custGeom>
        </p:spPr>
      </p:pic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CA631E61-15FA-4286-9131-466178D11E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" b="14831"/>
          <a:stretch/>
        </p:blipFill>
        <p:spPr>
          <a:xfrm>
            <a:off x="5080788" y="2806888"/>
            <a:ext cx="7111213" cy="4051112"/>
          </a:xfrm>
          <a:custGeom>
            <a:avLst/>
            <a:gdLst/>
            <a:ahLst/>
            <a:cxnLst/>
            <a:rect l="l" t="t" r="r" b="b"/>
            <a:pathLst>
              <a:path w="7111213" h="4051112">
                <a:moveTo>
                  <a:pt x="2098" y="0"/>
                </a:moveTo>
                <a:lnTo>
                  <a:pt x="7111213" y="1796115"/>
                </a:lnTo>
                <a:lnTo>
                  <a:pt x="7111213" y="4051112"/>
                </a:lnTo>
                <a:lnTo>
                  <a:pt x="4355968" y="4051112"/>
                </a:lnTo>
                <a:lnTo>
                  <a:pt x="0" y="8302"/>
                </a:lnTo>
                <a:close/>
              </a:path>
            </a:pathLst>
          </a:cu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089522-50BF-49AF-83E0-4EF000C65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788" y="2806887"/>
            <a:ext cx="7111213" cy="179611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9A75D40-04D0-4C28-A755-669F02E5AC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532599" y="0"/>
            <a:ext cx="929359" cy="367845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1CF9F6CF-E589-4379-A2F6-131B03B18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07" y="3646488"/>
            <a:ext cx="3124200" cy="8667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88847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Contents: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0742" y="838200"/>
            <a:ext cx="6385918" cy="5807278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/>
              <a:t>Introduction</a:t>
            </a:r>
          </a:p>
          <a:p>
            <a:r>
              <a:rPr lang="en-US" sz="2600" b="1" dirty="0"/>
              <a:t>Types of Modules </a:t>
            </a:r>
          </a:p>
          <a:p>
            <a:pPr lvl="1"/>
            <a:r>
              <a:rPr lang="en-US" sz="2600" b="1" dirty="0"/>
              <a:t>Truck-able</a:t>
            </a:r>
          </a:p>
          <a:p>
            <a:pPr lvl="1"/>
            <a:r>
              <a:rPr lang="en-US" sz="2600" b="1" dirty="0"/>
              <a:t>Barge Size Modules</a:t>
            </a:r>
          </a:p>
          <a:p>
            <a:r>
              <a:rPr lang="en-US" sz="2600" b="1" dirty="0"/>
              <a:t>Domestic and Global Module Shops</a:t>
            </a:r>
          </a:p>
          <a:p>
            <a:r>
              <a:rPr lang="en-US" sz="2600" b="1" dirty="0"/>
              <a:t>Best Decisions for off site assembly</a:t>
            </a:r>
          </a:p>
          <a:p>
            <a:r>
              <a:rPr lang="en-US" sz="2600" b="1" dirty="0"/>
              <a:t>Design Criteria</a:t>
            </a:r>
          </a:p>
          <a:p>
            <a:r>
              <a:rPr lang="en-US" sz="2600" b="1" dirty="0"/>
              <a:t>Best Practices for Assembly</a:t>
            </a:r>
          </a:p>
          <a:p>
            <a:r>
              <a:rPr lang="en-US" sz="2600" b="1" dirty="0"/>
              <a:t>Standard Assembly Cycle</a:t>
            </a:r>
          </a:p>
          <a:p>
            <a:r>
              <a:rPr lang="en-US" sz="2600" b="1" dirty="0"/>
              <a:t>Benefits of Modularization</a:t>
            </a:r>
          </a:p>
          <a:p>
            <a:pPr lvl="1"/>
            <a:r>
              <a:rPr lang="en-US" sz="2600" b="1" dirty="0"/>
              <a:t>At shop</a:t>
            </a:r>
          </a:p>
          <a:p>
            <a:pPr lvl="1"/>
            <a:r>
              <a:rPr lang="en-US" sz="2600" b="1" dirty="0"/>
              <a:t>At site</a:t>
            </a:r>
          </a:p>
          <a:p>
            <a:r>
              <a:rPr lang="en-US" sz="2600" b="1" dirty="0"/>
              <a:t>Construction Industry Institute Report</a:t>
            </a:r>
            <a:endParaRPr lang="en-US" sz="2200" b="1" dirty="0"/>
          </a:p>
          <a:p>
            <a:pPr lvl="1"/>
            <a:endParaRPr lang="en-US" sz="2200" b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2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807278"/>
          </a:xfrm>
        </p:spPr>
        <p:txBody>
          <a:bodyPr>
            <a:normAutofit/>
          </a:bodyPr>
          <a:lstStyle/>
          <a:p>
            <a:r>
              <a:rPr lang="en-US" b="1" dirty="0"/>
              <a:t>CII Definition of Modularization</a:t>
            </a:r>
          </a:p>
          <a:p>
            <a:pPr lvl="1"/>
            <a:r>
              <a:rPr lang="en-US" b="1" dirty="0"/>
              <a:t>The construction industry institute defines modularization as the “large-scale transfer of stick-build construction from the jobsite to one or more local or distant fabrication shops/yards in order to exploit one or more strategic advantages”.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58CC35-7270-4AD2-8792-2D2E934CD6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3BC05D6-945D-49D6-AD12-785A6998C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42BEE3-F173-4D31-9A98-D9577034AD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D131322-78B2-4EAC-961C-DC16216EC6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A685BC6-9921-44E3-86D9-D15AB6393D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9E9A136-C426-4D4A-9ACE-AA69BB7FD8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55B2D10-C6DF-4033-940F-915CFDAE5C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6" y="2538374"/>
            <a:ext cx="2828234" cy="16586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effectLst>
                  <a:outerShdw blurRad="50800" dist="38100" dir="13500000" algn="br" rotWithShape="0">
                    <a:schemeClr val="bg1">
                      <a:alpha val="40000"/>
                    </a:schemeClr>
                  </a:outerShdw>
                </a:effectLst>
              </a:rPr>
              <a:t>Truck-able Process Modules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260CB2B-63BC-410E-9A27-FB2085691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89" r="1004" b="30279"/>
          <a:stretch/>
        </p:blipFill>
        <p:spPr>
          <a:xfrm>
            <a:off x="4191612" y="326746"/>
            <a:ext cx="3923504" cy="211987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8F430E38-64BE-4F87-A460-8087EED85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84" y="1416334"/>
            <a:ext cx="3617096" cy="328251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CA631E61-15FA-4286-9131-466178D11E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3"/>
          <a:stretch/>
        </p:blipFill>
        <p:spPr>
          <a:xfrm>
            <a:off x="4237240" y="3436505"/>
            <a:ext cx="3933009" cy="21198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645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D58CC35-7270-4AD2-8792-2D2E934CD6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3BC05D6-945D-49D6-AD12-785A6998C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A42BEE3-F173-4D31-9A98-D9577034AD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BD131322-78B2-4EAC-961C-DC16216EC6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A685BC6-9921-44E3-86D9-D15AB6393D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99E9A136-C426-4D4A-9ACE-AA69BB7FD8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D55B2D10-C6DF-4033-940F-915CFDAE5C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69" y="2482465"/>
            <a:ext cx="3080544" cy="18930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Truck-able Metering Skids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C0CB915F-BC4B-4886-A564-79C429ADE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09" y="295816"/>
            <a:ext cx="3504705" cy="262852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4" name="Content Placeholder 3">
            <a:extLst>
              <a:ext uri="{FF2B5EF4-FFF2-40B4-BE49-F238E27FC236}">
                <a16:creationId xmlns:a16="http://schemas.microsoft.com/office/drawing/2014/main" id="{A13E48CF-BC5A-4306-A643-52392CA68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1"/>
          <a:stretch/>
        </p:blipFill>
        <p:spPr>
          <a:xfrm>
            <a:off x="8037063" y="894364"/>
            <a:ext cx="3848420" cy="20299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273D8C-E47E-4E0A-9643-B7B192E411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17191"/>
          <a:stretch/>
        </p:blipFill>
        <p:spPr>
          <a:xfrm>
            <a:off x="5561012" y="3649015"/>
            <a:ext cx="5421024" cy="30049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5805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D58CC35-7270-4AD2-8792-2D2E934CD6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3BC05D6-945D-49D6-AD12-785A6998C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42BEE3-F173-4D31-9A98-D9577034AD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BD131322-78B2-4EAC-961C-DC16216EC6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5A685BC6-9921-44E3-86D9-D15AB6393D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99E9A136-C426-4D4A-9ACE-AA69BB7FD8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D55B2D10-C6DF-4033-940F-915CFDAE5C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73" y="1753141"/>
            <a:ext cx="3722524" cy="23462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Barge Size </a:t>
            </a:r>
            <a:br>
              <a:rPr lang="en-US" b="1" dirty="0"/>
            </a:br>
            <a:r>
              <a:rPr lang="en-US" b="1" dirty="0"/>
              <a:t>Pipe Rack</a:t>
            </a:r>
            <a:br>
              <a:rPr lang="en-US" b="1" dirty="0"/>
            </a:br>
            <a:r>
              <a:rPr lang="en-US" b="1" dirty="0"/>
              <a:t>Modules</a:t>
            </a:r>
            <a:r>
              <a:rPr lang="en-US" sz="6000" dirty="0"/>
              <a:t/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76" y="902333"/>
            <a:ext cx="3205790" cy="222001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1F31F3-5660-457F-A0FC-9112990FD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446" y="902333"/>
            <a:ext cx="3252762" cy="222001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Content Placeholder 3" descr="image001">
            <a:extLst>
              <a:ext uri="{FF2B5EF4-FFF2-40B4-BE49-F238E27FC236}">
                <a16:creationId xmlns:a16="http://schemas.microsoft.com/office/drawing/2014/main" id="{CA1C5157-768B-444A-9BED-E4D034F78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932" y="3289612"/>
            <a:ext cx="6212091" cy="3401119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3962400"/>
            <a:ext cx="5747778" cy="175259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Barge </a:t>
            </a:r>
            <a:br>
              <a:rPr lang="en-US" b="1" dirty="0"/>
            </a:br>
            <a:r>
              <a:rPr lang="en-US" b="1" dirty="0"/>
              <a:t>Size </a:t>
            </a:r>
            <a:br>
              <a:rPr lang="en-US" b="1" dirty="0"/>
            </a:br>
            <a:r>
              <a:rPr lang="en-US" b="1" dirty="0"/>
              <a:t>Process </a:t>
            </a:r>
            <a:br>
              <a:rPr lang="en-US" b="1" dirty="0"/>
            </a:br>
            <a:r>
              <a:rPr lang="en-US" b="1" dirty="0"/>
              <a:t>Module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9" name="Content Placeholder 3">
            <a:extLst>
              <a:ext uri="{FF2B5EF4-FFF2-40B4-BE49-F238E27FC236}">
                <a16:creationId xmlns:a16="http://schemas.microsoft.com/office/drawing/2014/main" id="{1D5D8CFD-FEA6-4A57-922F-E94CADA83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20" y="677779"/>
            <a:ext cx="7784187" cy="579922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421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Domestic and Global Module Shops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807278"/>
          </a:xfrm>
        </p:spPr>
        <p:txBody>
          <a:bodyPr>
            <a:normAutofit/>
          </a:bodyPr>
          <a:lstStyle/>
          <a:p>
            <a:r>
              <a:rPr lang="en-US" b="1" dirty="0"/>
              <a:t>Significant growth in the number of North American skid and module fabricators.</a:t>
            </a:r>
          </a:p>
          <a:p>
            <a:r>
              <a:rPr lang="en-US" b="1" dirty="0"/>
              <a:t>EPC’s have added shops to provide turnkey “fab and erect” capabilities.</a:t>
            </a:r>
          </a:p>
          <a:p>
            <a:r>
              <a:rPr lang="en-US" b="1" dirty="0"/>
              <a:t>General Contractors have also added module facilities to reduce field craft, site safety risk, schedule assurance, and on site services.</a:t>
            </a:r>
          </a:p>
          <a:p>
            <a:r>
              <a:rPr lang="en-US" b="1" dirty="0"/>
              <a:t>Traditional U.S. Offshore fabricators are now building pre-assemblies for LNG plants and large capital projects.</a:t>
            </a:r>
          </a:p>
          <a:p>
            <a:r>
              <a:rPr lang="en-US" b="1" dirty="0"/>
              <a:t>Middle and Far East  companies are building “super modules” for large capital projects in the U.S.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17CE2-F90B-45AC-8551-BEAEC6C9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FF"/>
                </a:solidFill>
              </a:rPr>
              <a:t>Best Decisions for Offsite Assembly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0C362-8069-4DDA-9CF9-0396893EC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730" y="1143000"/>
            <a:ext cx="6385918" cy="60652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Location:</a:t>
            </a:r>
          </a:p>
          <a:p>
            <a:r>
              <a:rPr lang="en-US" sz="2600" b="1" dirty="0"/>
              <a:t>Availability of local craft and equipment  (per diem, man camps)</a:t>
            </a:r>
          </a:p>
          <a:p>
            <a:r>
              <a:rPr lang="en-US" sz="2600" b="1" dirty="0"/>
              <a:t>Logistics- barge and highway access</a:t>
            </a:r>
          </a:p>
          <a:p>
            <a:r>
              <a:rPr lang="en-US" sz="2600" b="1" dirty="0"/>
              <a:t>Weather considerations</a:t>
            </a:r>
          </a:p>
          <a:p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Engineering:</a:t>
            </a:r>
          </a:p>
          <a:p>
            <a:r>
              <a:rPr lang="en-US" sz="2600" b="1" dirty="0"/>
              <a:t> Early stage engineering more conducive to pre-assembly</a:t>
            </a:r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600" b="1" dirty="0"/>
              <a:t>Financial Considerations:</a:t>
            </a:r>
          </a:p>
          <a:p>
            <a:r>
              <a:rPr lang="en-US" sz="2600" b="1" dirty="0"/>
              <a:t>Early construction of units can bring product to market sooner.</a:t>
            </a:r>
          </a:p>
          <a:p>
            <a:r>
              <a:rPr lang="en-US" sz="2600" b="1" dirty="0"/>
              <a:t>Construction of units can be started prior to final permitting.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36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F8164ABBBE64B8583EA47391A32E3" ma:contentTypeVersion="11" ma:contentTypeDescription="Create a new document." ma:contentTypeScope="" ma:versionID="f2e985cc6ab6ef5dd5014006aad0183d">
  <xsd:schema xmlns:xsd="http://www.w3.org/2001/XMLSchema" xmlns:xs="http://www.w3.org/2001/XMLSchema" xmlns:p="http://schemas.microsoft.com/office/2006/metadata/properties" xmlns:ns2="e6cf9755-c392-47a8-90e5-2cab7b2088c8" xmlns:ns3="9594d856-599f-4a3b-a97d-b49ae33144ee" targetNamespace="http://schemas.microsoft.com/office/2006/metadata/properties" ma:root="true" ma:fieldsID="e98f740afd108bfac068ee1138cf090e" ns2:_="" ns3:_="">
    <xsd:import namespace="e6cf9755-c392-47a8-90e5-2cab7b2088c8"/>
    <xsd:import namespace="9594d856-599f-4a3b-a97d-b49ae33144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f9755-c392-47a8-90e5-2cab7b2088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4d856-599f-4a3b-a97d-b49ae3314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8B63E3-73CB-4A49-85EE-DBFB80C95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f9755-c392-47a8-90e5-2cab7b2088c8"/>
    <ds:schemaRef ds:uri="9594d856-599f-4a3b-a97d-b49ae3314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1ED15C-406A-4A90-81F2-66599C355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DE27D-3C5D-495B-8220-C7F8C94211D5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e6cf9755-c392-47a8-90e5-2cab7b2088c8"/>
    <ds:schemaRef ds:uri="http://schemas.microsoft.com/office/infopath/2007/PartnerControls"/>
    <ds:schemaRef ds:uri="http://schemas.openxmlformats.org/package/2006/metadata/core-properties"/>
    <ds:schemaRef ds:uri="9594d856-599f-4a3b-a97d-b49ae33144e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891</Words>
  <Application>Microsoft Office PowerPoint</Application>
  <PresentationFormat>Widescreen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Corbel</vt:lpstr>
      <vt:lpstr>Parallax</vt:lpstr>
      <vt:lpstr>Best Practices and Benefits of Plant Modular Design and Construction September 16, 2020</vt:lpstr>
      <vt:lpstr>Contents:</vt:lpstr>
      <vt:lpstr>Introduction</vt:lpstr>
      <vt:lpstr>Truck-able Process Modules </vt:lpstr>
      <vt:lpstr>Truck-able Metering Skids </vt:lpstr>
      <vt:lpstr>Barge Size  Pipe Rack Modules </vt:lpstr>
      <vt:lpstr>Barge  Size  Process  Module </vt:lpstr>
      <vt:lpstr>Domestic and Global Module Shops</vt:lpstr>
      <vt:lpstr>Best Decisions for Offsite Assembly</vt:lpstr>
      <vt:lpstr>Best Practices for Design and Assembly</vt:lpstr>
      <vt:lpstr>Best Practices for Design and Assembly</vt:lpstr>
      <vt:lpstr>Standard  Assembly  Cycle </vt:lpstr>
      <vt:lpstr>Benefits of Modularization at Shop</vt:lpstr>
      <vt:lpstr>Benefits of Modularization Realized at Job Site</vt:lpstr>
      <vt:lpstr>Construction Industry Institute Report  “Industrial Modularization How to Optimize: How to Maximize”  April 2013</vt:lpstr>
      <vt:lpstr>Construction Industry Institute (CII) Module Workshop</vt:lpstr>
      <vt:lpstr>Five Solution Elements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and Benefits of Plant Modular Design and Construction March 16, 2020</dc:title>
  <dc:creator>Cousins, Milton</dc:creator>
  <cp:lastModifiedBy>Carrie Atkins</cp:lastModifiedBy>
  <cp:revision>41</cp:revision>
  <dcterms:created xsi:type="dcterms:W3CDTF">2020-03-09T18:23:38Z</dcterms:created>
  <dcterms:modified xsi:type="dcterms:W3CDTF">2020-09-16T15:39:59Z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0x010100806F8164ABBBE64B8583EA47391A32E3</vt:lpwstr>
  </property>
</Properties>
</file>