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548" r:id="rId3"/>
    <p:sldId id="549" r:id="rId4"/>
    <p:sldId id="553" r:id="rId5"/>
    <p:sldId id="554" r:id="rId6"/>
    <p:sldId id="690" r:id="rId7"/>
    <p:sldId id="691" r:id="rId8"/>
    <p:sldId id="695" r:id="rId9"/>
    <p:sldId id="696" r:id="rId10"/>
    <p:sldId id="697" r:id="rId11"/>
    <p:sldId id="698" r:id="rId12"/>
    <p:sldId id="493" r:id="rId13"/>
    <p:sldId id="349" r:id="rId14"/>
    <p:sldId id="550" r:id="rId15"/>
    <p:sldId id="514" r:id="rId16"/>
    <p:sldId id="515" r:id="rId17"/>
    <p:sldId id="699" r:id="rId18"/>
    <p:sldId id="551" r:id="rId19"/>
    <p:sldId id="701" r:id="rId20"/>
    <p:sldId id="552" r:id="rId21"/>
    <p:sldId id="700" r:id="rId22"/>
    <p:sldId id="557" r:id="rId23"/>
    <p:sldId id="555" r:id="rId24"/>
    <p:sldId id="702" r:id="rId25"/>
    <p:sldId id="703" r:id="rId26"/>
    <p:sldId id="524" r:id="rId27"/>
    <p:sldId id="526" r:id="rId28"/>
    <p:sldId id="527" r:id="rId29"/>
    <p:sldId id="541" r:id="rId30"/>
    <p:sldId id="314" r:id="rId31"/>
    <p:sldId id="528" r:id="rId32"/>
    <p:sldId id="543" r:id="rId33"/>
    <p:sldId id="542" r:id="rId34"/>
    <p:sldId id="544" r:id="rId35"/>
    <p:sldId id="546" r:id="rId36"/>
    <p:sldId id="525" r:id="rId37"/>
    <p:sldId id="420" r:id="rId38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AEFF"/>
    <a:srgbClr val="6671A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54" autoAdjust="0"/>
    <p:restoredTop sz="96654" autoAdjust="0"/>
  </p:normalViewPr>
  <p:slideViewPr>
    <p:cSldViewPr snapToGrid="0" snapToObjects="1">
      <p:cViewPr varScale="1">
        <p:scale>
          <a:sx n="128" d="100"/>
          <a:sy n="128" d="100"/>
        </p:scale>
        <p:origin x="108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954157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2867-4B84-3044-819A-BDD5809F0F3B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27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77A83-CD03-6347-BAC6-7F7EE79824A2}" type="datetime1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6938-3E7F-7342-80C6-C83FD4126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0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2867-4B84-3044-819A-BDD5809F0F3B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2867-4B84-3044-819A-BDD5809F0F3B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6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3090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3090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2867-4B84-3044-819A-BDD5809F0F3B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1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7270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7270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2867-4B84-3044-819A-BDD5809F0F3B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7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2867-4B84-3044-819A-BDD5809F0F3B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7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2867-4B84-3044-819A-BDD5809F0F3B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6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6288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46678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2867-4B84-3044-819A-BDD5809F0F3B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4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2867-4B84-3044-819A-BDD5809F0F3B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2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301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69880"/>
            <a:ext cx="2844800" cy="225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69880"/>
            <a:ext cx="3860800" cy="225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69880"/>
            <a:ext cx="2844800" cy="225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50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n-g@tamu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623" y="1872141"/>
            <a:ext cx="11519647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Texas Extreme Weather and Climate Trends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4500" dirty="0"/>
              <a:t>John W. Nielsen-Gammon</a:t>
            </a:r>
          </a:p>
          <a:p>
            <a:r>
              <a:rPr lang="en-US" dirty="0"/>
              <a:t>Texas State Climatologist</a:t>
            </a:r>
          </a:p>
          <a:p>
            <a:r>
              <a:rPr lang="en-US" dirty="0"/>
              <a:t>Department of Atmospheric Sciences</a:t>
            </a:r>
          </a:p>
        </p:txBody>
      </p:sp>
    </p:spTree>
    <p:extLst>
      <p:ext uri="{BB962C8B-B14F-4D97-AF65-F5344CB8AC3E}">
        <p14:creationId xmlns:p14="http://schemas.microsoft.com/office/powerpoint/2010/main" val="115465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A6A7EC44-D7E3-7FC5-B32C-352FACDC0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39271"/>
            <a:ext cx="8534400" cy="55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09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Climate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will drive climate changes?</a:t>
            </a:r>
          </a:p>
          <a:p>
            <a:r>
              <a:rPr lang="en-US" dirty="0"/>
              <a:t>How much will that affect the global climate system?</a:t>
            </a:r>
          </a:p>
          <a:p>
            <a:r>
              <a:rPr lang="en-US" dirty="0">
                <a:solidFill>
                  <a:srgbClr val="7030A0"/>
                </a:solidFill>
              </a:rPr>
              <a:t>What are the local consequences?</a:t>
            </a:r>
          </a:p>
        </p:txBody>
      </p:sp>
    </p:spTree>
    <p:extLst>
      <p:ext uri="{BB962C8B-B14F-4D97-AF65-F5344CB8AC3E}">
        <p14:creationId xmlns:p14="http://schemas.microsoft.com/office/powerpoint/2010/main" val="45054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2FCA37-D410-5F23-7D19-406101CD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Drought in Texas, 2000-2024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6908F-9793-23E3-0D76-4571E43C0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26" y="1187890"/>
            <a:ext cx="11194774" cy="457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45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138EBE-3B33-46FC-3273-925FF2C4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96576-4C1A-4141-A4D6-1F3B950D16D4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9B64C-24EC-C36F-A7E9-FCE30F2971CE}"/>
              </a:ext>
            </a:extLst>
          </p:cNvPr>
          <p:cNvSpPr txBox="1"/>
          <p:nvPr/>
        </p:nvSpPr>
        <p:spPr>
          <a:xfrm>
            <a:off x="4501538" y="6075603"/>
            <a:ext cx="3767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www.cpc.ncep.noaa.gov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91ECBA-4A4D-5158-F0A2-DF3F13165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9855" r="9809" b="18696"/>
          <a:stretch/>
        </p:blipFill>
        <p:spPr bwMode="auto">
          <a:xfrm>
            <a:off x="596347" y="320732"/>
            <a:ext cx="4900904" cy="571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DF88C72-F450-375C-229B-0AC605717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4" t="12035" r="9010" b="24928"/>
          <a:stretch/>
        </p:blipFill>
        <p:spPr bwMode="auto">
          <a:xfrm>
            <a:off x="5695121" y="507286"/>
            <a:ext cx="4701209" cy="50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308E9C-6C14-C19B-631D-B8452EFD5934}"/>
              </a:ext>
            </a:extLst>
          </p:cNvPr>
          <p:cNvSpPr txBox="1"/>
          <p:nvPr/>
        </p:nvSpPr>
        <p:spPr>
          <a:xfrm>
            <a:off x="6778486" y="5586783"/>
            <a:ext cx="2534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Latest 7-day average</a:t>
            </a:r>
          </a:p>
        </p:txBody>
      </p:sp>
    </p:spTree>
    <p:extLst>
      <p:ext uri="{BB962C8B-B14F-4D97-AF65-F5344CB8AC3E}">
        <p14:creationId xmlns:p14="http://schemas.microsoft.com/office/powerpoint/2010/main" val="1845863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17DFCA9-51ED-5DFC-AC7A-CEDCF249B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t="4202" r="11619" b="10580"/>
          <a:stretch/>
        </p:blipFill>
        <p:spPr bwMode="auto">
          <a:xfrm>
            <a:off x="218662" y="228601"/>
            <a:ext cx="5832308" cy="451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E97CC1-3425-8A38-99DB-8BBC6ACAEE2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12549" r="11514" b="10980"/>
          <a:stretch>
            <a:fillRect/>
          </a:stretch>
        </p:blipFill>
        <p:spPr bwMode="auto">
          <a:xfrm>
            <a:off x="6096000" y="617883"/>
            <a:ext cx="5119757" cy="412308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2EC4FF-4643-B761-14C8-5C80E1D4AB01}"/>
              </a:ext>
            </a:extLst>
          </p:cNvPr>
          <p:cNvSpPr txBox="1"/>
          <p:nvPr/>
        </p:nvSpPr>
        <p:spPr>
          <a:xfrm>
            <a:off x="9621078" y="327991"/>
            <a:ext cx="140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Latest</a:t>
            </a:r>
          </a:p>
        </p:txBody>
      </p:sp>
    </p:spTree>
    <p:extLst>
      <p:ext uri="{BB962C8B-B14F-4D97-AF65-F5344CB8AC3E}">
        <p14:creationId xmlns:p14="http://schemas.microsoft.com/office/powerpoint/2010/main" val="289584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2A6C62-913D-9BC5-797E-86429F18B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3" t="10592" r="7910" b="11795"/>
          <a:stretch/>
        </p:blipFill>
        <p:spPr>
          <a:xfrm>
            <a:off x="1212574" y="228599"/>
            <a:ext cx="8925339" cy="63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22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2A6C62-913D-9BC5-797E-86429F18B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3" t="10592" r="7910" b="11795"/>
          <a:stretch/>
        </p:blipFill>
        <p:spPr>
          <a:xfrm>
            <a:off x="1212574" y="228599"/>
            <a:ext cx="8925339" cy="6371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47ADA-C0DD-F2B4-73B6-486D5EAA1E38}"/>
              </a:ext>
            </a:extLst>
          </p:cNvPr>
          <p:cNvSpPr txBox="1"/>
          <p:nvPr/>
        </p:nvSpPr>
        <p:spPr>
          <a:xfrm>
            <a:off x="2524538" y="4422913"/>
            <a:ext cx="69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A776C-DF2D-BF3A-5499-6F0B948C0711}"/>
              </a:ext>
            </a:extLst>
          </p:cNvPr>
          <p:cNvSpPr txBox="1"/>
          <p:nvPr/>
        </p:nvSpPr>
        <p:spPr>
          <a:xfrm>
            <a:off x="3084442" y="3414280"/>
            <a:ext cx="69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0E134-FEE7-40EB-4CC7-2105CC3FCC1D}"/>
              </a:ext>
            </a:extLst>
          </p:cNvPr>
          <p:cNvSpPr txBox="1"/>
          <p:nvPr/>
        </p:nvSpPr>
        <p:spPr>
          <a:xfrm>
            <a:off x="3306416" y="3950992"/>
            <a:ext cx="69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020530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2A6C62-913D-9BC5-797E-86429F18B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3" t="10592" r="7910" b="11795"/>
          <a:stretch/>
        </p:blipFill>
        <p:spPr>
          <a:xfrm>
            <a:off x="1212574" y="228599"/>
            <a:ext cx="8925339" cy="6371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47ADA-C0DD-F2B4-73B6-486D5EAA1E38}"/>
              </a:ext>
            </a:extLst>
          </p:cNvPr>
          <p:cNvSpPr txBox="1"/>
          <p:nvPr/>
        </p:nvSpPr>
        <p:spPr>
          <a:xfrm>
            <a:off x="2524538" y="4422913"/>
            <a:ext cx="69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A776C-DF2D-BF3A-5499-6F0B948C0711}"/>
              </a:ext>
            </a:extLst>
          </p:cNvPr>
          <p:cNvSpPr txBox="1"/>
          <p:nvPr/>
        </p:nvSpPr>
        <p:spPr>
          <a:xfrm>
            <a:off x="3084442" y="3414280"/>
            <a:ext cx="69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0E134-FEE7-40EB-4CC7-2105CC3FCC1D}"/>
              </a:ext>
            </a:extLst>
          </p:cNvPr>
          <p:cNvSpPr txBox="1"/>
          <p:nvPr/>
        </p:nvSpPr>
        <p:spPr>
          <a:xfrm>
            <a:off x="3306416" y="3950992"/>
            <a:ext cx="69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1D754AAA-6FB9-6580-C926-9AAF604D363D}"/>
              </a:ext>
            </a:extLst>
          </p:cNvPr>
          <p:cNvSpPr/>
          <p:nvPr/>
        </p:nvSpPr>
        <p:spPr>
          <a:xfrm>
            <a:off x="8617226" y="2733261"/>
            <a:ext cx="397565" cy="38762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5858A-1345-941A-CF72-95EF318B386F}"/>
              </a:ext>
            </a:extLst>
          </p:cNvPr>
          <p:cNvSpPr txBox="1"/>
          <p:nvPr/>
        </p:nvSpPr>
        <p:spPr>
          <a:xfrm>
            <a:off x="8816008" y="3044948"/>
            <a:ext cx="69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004182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D09AD55-EFF0-5005-0EB0-4A53A572E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91312" y="556590"/>
            <a:ext cx="11609375" cy="598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221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E372022-F8CE-D7A1-62A1-678E41B02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33459" y="407504"/>
            <a:ext cx="11725082" cy="604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1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7E415A-7AB7-01E7-4407-D652C2CF4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6983"/>
            <a:ext cx="7772400" cy="5884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47B709-673C-5A6A-C05C-AFB0080E33A5}"/>
              </a:ext>
            </a:extLst>
          </p:cNvPr>
          <p:cNvSpPr txBox="1"/>
          <p:nvPr/>
        </p:nvSpPr>
        <p:spPr>
          <a:xfrm>
            <a:off x="387626" y="1729409"/>
            <a:ext cx="1709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HOT</a:t>
            </a:r>
          </a:p>
        </p:txBody>
      </p:sp>
    </p:spTree>
    <p:extLst>
      <p:ext uri="{BB962C8B-B14F-4D97-AF65-F5344CB8AC3E}">
        <p14:creationId xmlns:p14="http://schemas.microsoft.com/office/powerpoint/2010/main" val="4170378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894CB43-6836-C5E9-8EB5-1EA2479B2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04531" y="536711"/>
            <a:ext cx="11782937" cy="607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113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3BC32B-9A0F-F1A4-781D-7EA103503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10597" y="556591"/>
            <a:ext cx="11570805" cy="59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216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EB1A0-AD41-4B12-39C0-99096FF0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Change and extreme weather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3ADAA-E9CE-B6AE-863F-DD68D5DE38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Thermodynamic effects</a:t>
            </a:r>
          </a:p>
          <a:p>
            <a:pPr lvl="1"/>
            <a:r>
              <a:rPr lang="en-US" dirty="0"/>
              <a:t>Higher temperatures</a:t>
            </a:r>
          </a:p>
          <a:p>
            <a:pPr lvl="1"/>
            <a:r>
              <a:rPr lang="en-US" dirty="0"/>
              <a:t>Greater moisture capacity in air</a:t>
            </a:r>
          </a:p>
          <a:p>
            <a:r>
              <a:rPr lang="en-US" dirty="0"/>
              <a:t>Dynamic effects</a:t>
            </a:r>
          </a:p>
          <a:p>
            <a:pPr lvl="1"/>
            <a:r>
              <a:rPr lang="en-US" dirty="0"/>
              <a:t>Different weather patterns</a:t>
            </a:r>
          </a:p>
          <a:p>
            <a:pPr lvl="1"/>
            <a:r>
              <a:rPr lang="en-US" dirty="0"/>
              <a:t>Different storm structures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2678B-A4A6-A855-4519-E84B994ADB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Indicators of change</a:t>
            </a:r>
          </a:p>
          <a:p>
            <a:pPr lvl="1"/>
            <a:r>
              <a:rPr lang="en-US" dirty="0"/>
              <a:t>Clear historical trend</a:t>
            </a:r>
          </a:p>
          <a:p>
            <a:pPr lvl="1"/>
            <a:r>
              <a:rPr lang="en-US" dirty="0"/>
              <a:t>Consistent model projections</a:t>
            </a:r>
          </a:p>
          <a:p>
            <a:pPr lvl="1"/>
            <a:r>
              <a:rPr lang="en-US" dirty="0"/>
              <a:t>Solid physical expectation</a:t>
            </a:r>
          </a:p>
          <a:p>
            <a:pPr lvl="1"/>
            <a:r>
              <a:rPr lang="en-US" dirty="0"/>
              <a:t>Magnitudes line up</a:t>
            </a:r>
          </a:p>
        </p:txBody>
      </p:sp>
    </p:spTree>
    <p:extLst>
      <p:ext uri="{BB962C8B-B14F-4D97-AF65-F5344CB8AC3E}">
        <p14:creationId xmlns:p14="http://schemas.microsoft.com/office/powerpoint/2010/main" val="81832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3C707-18B2-BB01-6494-2C30CC941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448" y="922168"/>
            <a:ext cx="58547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0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09FE78-7754-091F-35ED-7ABCA8B5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61" y="238539"/>
            <a:ext cx="10634870" cy="6380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259990-02D3-9DF9-BB69-C08FFE741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0" y="19879"/>
            <a:ext cx="10634870" cy="638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94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91505-2EB5-B938-C815-6C49E114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32594"/>
            <a:ext cx="2743200" cy="340783"/>
          </a:xfrm>
        </p:spPr>
        <p:txBody>
          <a:bodyPr/>
          <a:lstStyle/>
          <a:p>
            <a:fld id="{7927E59C-097D-954A-AEE8-6D88A73EA6AC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0ED29F-92AF-3A77-CAA5-88470803B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5" t="10677" r="8788" b="10226"/>
          <a:stretch/>
        </p:blipFill>
        <p:spPr>
          <a:xfrm>
            <a:off x="1661823" y="6649"/>
            <a:ext cx="8801075" cy="6394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27A2D2-7C5A-426D-F825-D28961468D11}"/>
              </a:ext>
            </a:extLst>
          </p:cNvPr>
          <p:cNvSpPr txBox="1"/>
          <p:nvPr/>
        </p:nvSpPr>
        <p:spPr>
          <a:xfrm>
            <a:off x="10416209" y="-111318"/>
            <a:ext cx="53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CE033-B166-7786-C71B-479755210E7C}"/>
              </a:ext>
            </a:extLst>
          </p:cNvPr>
          <p:cNvSpPr txBox="1"/>
          <p:nvPr/>
        </p:nvSpPr>
        <p:spPr>
          <a:xfrm>
            <a:off x="1341783" y="5010647"/>
            <a:ext cx="10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1899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98F831-B80D-5850-683C-88F8F1FCF200}"/>
              </a:ext>
            </a:extLst>
          </p:cNvPr>
          <p:cNvSpPr txBox="1"/>
          <p:nvPr/>
        </p:nvSpPr>
        <p:spPr>
          <a:xfrm>
            <a:off x="10387054" y="535388"/>
            <a:ext cx="53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5E8E6-646F-887B-DE12-C33AD8343551}"/>
              </a:ext>
            </a:extLst>
          </p:cNvPr>
          <p:cNvSpPr txBox="1"/>
          <p:nvPr/>
        </p:nvSpPr>
        <p:spPr>
          <a:xfrm>
            <a:off x="10404282" y="1244379"/>
            <a:ext cx="53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1587E-C37A-1A76-89F5-2C4EC47F22C9}"/>
              </a:ext>
            </a:extLst>
          </p:cNvPr>
          <p:cNvSpPr txBox="1"/>
          <p:nvPr/>
        </p:nvSpPr>
        <p:spPr>
          <a:xfrm>
            <a:off x="10397656" y="1945420"/>
            <a:ext cx="53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18B6E-BDB8-E7F3-1D57-35B619A7F85B}"/>
              </a:ext>
            </a:extLst>
          </p:cNvPr>
          <p:cNvSpPr txBox="1"/>
          <p:nvPr/>
        </p:nvSpPr>
        <p:spPr>
          <a:xfrm>
            <a:off x="10398982" y="2646459"/>
            <a:ext cx="53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A725AB-10F9-3EAD-5010-440D739CA394}"/>
              </a:ext>
            </a:extLst>
          </p:cNvPr>
          <p:cNvSpPr txBox="1"/>
          <p:nvPr/>
        </p:nvSpPr>
        <p:spPr>
          <a:xfrm>
            <a:off x="10408258" y="3363402"/>
            <a:ext cx="53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60090-117C-DAA5-D792-0990F7FF4800}"/>
              </a:ext>
            </a:extLst>
          </p:cNvPr>
          <p:cNvSpPr txBox="1"/>
          <p:nvPr/>
        </p:nvSpPr>
        <p:spPr>
          <a:xfrm>
            <a:off x="10409583" y="4080345"/>
            <a:ext cx="53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51EF03-8521-9424-BD6B-A618A5025860}"/>
              </a:ext>
            </a:extLst>
          </p:cNvPr>
          <p:cNvSpPr txBox="1"/>
          <p:nvPr/>
        </p:nvSpPr>
        <p:spPr>
          <a:xfrm>
            <a:off x="10426811" y="4797287"/>
            <a:ext cx="53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D9E82-DB39-FB22-6879-5DFB635FBBE4}"/>
              </a:ext>
            </a:extLst>
          </p:cNvPr>
          <p:cNvSpPr txBox="1"/>
          <p:nvPr/>
        </p:nvSpPr>
        <p:spPr>
          <a:xfrm>
            <a:off x="10444039" y="5522182"/>
            <a:ext cx="53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F44DDB-0979-C876-36CB-3A540AF642BE}"/>
              </a:ext>
            </a:extLst>
          </p:cNvPr>
          <p:cNvSpPr txBox="1"/>
          <p:nvPr/>
        </p:nvSpPr>
        <p:spPr>
          <a:xfrm>
            <a:off x="3307080" y="4789336"/>
            <a:ext cx="10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1930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768C7B-52A0-7890-5FDC-A6421D466C8D}"/>
              </a:ext>
            </a:extLst>
          </p:cNvPr>
          <p:cNvSpPr txBox="1"/>
          <p:nvPr/>
        </p:nvSpPr>
        <p:spPr>
          <a:xfrm>
            <a:off x="4572000" y="4186362"/>
            <a:ext cx="1091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1951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472A31-941B-F699-DE1C-05A9107482BA}"/>
              </a:ext>
            </a:extLst>
          </p:cNvPr>
          <p:cNvSpPr txBox="1"/>
          <p:nvPr/>
        </p:nvSpPr>
        <p:spPr>
          <a:xfrm>
            <a:off x="7006424" y="3949148"/>
            <a:ext cx="1091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1983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2ED24D-9D6B-E563-07F3-074901A0D507}"/>
              </a:ext>
            </a:extLst>
          </p:cNvPr>
          <p:cNvSpPr txBox="1"/>
          <p:nvPr/>
        </p:nvSpPr>
        <p:spPr>
          <a:xfrm>
            <a:off x="7445733" y="5063656"/>
            <a:ext cx="10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1989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E3802F-B127-1A40-1DCE-C3C74436A879}"/>
              </a:ext>
            </a:extLst>
          </p:cNvPr>
          <p:cNvSpPr txBox="1"/>
          <p:nvPr/>
        </p:nvSpPr>
        <p:spPr>
          <a:xfrm>
            <a:off x="8965096" y="2703444"/>
            <a:ext cx="100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BAEF7E-9A68-241D-439F-70674230F16C}"/>
              </a:ext>
            </a:extLst>
          </p:cNvPr>
          <p:cNvSpPr txBox="1"/>
          <p:nvPr/>
        </p:nvSpPr>
        <p:spPr>
          <a:xfrm>
            <a:off x="9695289" y="4326835"/>
            <a:ext cx="959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674106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4FE7C3A-350F-A705-A625-F9E1BF56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90" y="228600"/>
            <a:ext cx="1051641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08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96B8CEAF-3CCB-84B5-372C-48F63134B30B}"/>
              </a:ext>
            </a:extLst>
          </p:cNvPr>
          <p:cNvPicPr/>
          <p:nvPr/>
        </p:nvPicPr>
        <p:blipFill rotWithShape="1">
          <a:blip r:embed="rId2"/>
          <a:srcRect b="68718"/>
          <a:stretch/>
        </p:blipFill>
        <p:spPr>
          <a:xfrm>
            <a:off x="0" y="387626"/>
            <a:ext cx="12192001" cy="4706754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9748E0-0F1B-4247-001A-8AE226F7D9BF}"/>
              </a:ext>
            </a:extLst>
          </p:cNvPr>
          <p:cNvSpPr txBox="1"/>
          <p:nvPr/>
        </p:nvSpPr>
        <p:spPr>
          <a:xfrm>
            <a:off x="1282148" y="5347252"/>
            <a:ext cx="10267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Hatching: at least 25% of models say one thing, at least 25% say another</a:t>
            </a:r>
          </a:p>
        </p:txBody>
      </p:sp>
    </p:spTree>
    <p:extLst>
      <p:ext uri="{BB962C8B-B14F-4D97-AF65-F5344CB8AC3E}">
        <p14:creationId xmlns:p14="http://schemas.microsoft.com/office/powerpoint/2010/main" val="1351708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D71940D9-3C71-B855-A29B-D07DAA99F2BB}"/>
              </a:ext>
            </a:extLst>
          </p:cNvPr>
          <p:cNvPicPr/>
          <p:nvPr/>
        </p:nvPicPr>
        <p:blipFill rotWithShape="1">
          <a:blip r:embed="rId2"/>
          <a:srcRect b="68718"/>
          <a:stretch/>
        </p:blipFill>
        <p:spPr>
          <a:xfrm>
            <a:off x="0" y="407505"/>
            <a:ext cx="12192000" cy="47356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739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33F21-3C31-7C86-6414-D8754A99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reduced soil moisture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607C8-0BD2-4981-E214-ACFA60E13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one sense: more frequent and severe drought for agriculture</a:t>
            </a:r>
          </a:p>
          <a:p>
            <a:r>
              <a:rPr lang="en-US" dirty="0"/>
              <a:t>In another sense: climate shifts to the east</a:t>
            </a:r>
          </a:p>
          <a:p>
            <a:r>
              <a:rPr lang="en-US" dirty="0"/>
              <a:t>Agriculture must adapt (less water means less production)</a:t>
            </a:r>
          </a:p>
          <a:p>
            <a:pPr lvl="1"/>
            <a:r>
              <a:rPr lang="en-US" dirty="0"/>
              <a:t>Plant physiological changes help somewhat</a:t>
            </a:r>
          </a:p>
          <a:p>
            <a:pPr lvl="1"/>
            <a:r>
              <a:rPr lang="en-US" dirty="0"/>
              <a:t>Less due to climate change doesn’t mean less overall</a:t>
            </a:r>
          </a:p>
          <a:p>
            <a:r>
              <a:rPr lang="en-US" dirty="0"/>
              <a:t>Less aquifer recharge</a:t>
            </a:r>
          </a:p>
        </p:txBody>
      </p:sp>
    </p:spTree>
    <p:extLst>
      <p:ext uri="{BB962C8B-B14F-4D97-AF65-F5344CB8AC3E}">
        <p14:creationId xmlns:p14="http://schemas.microsoft.com/office/powerpoint/2010/main" val="1004217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5254A6-7440-209B-6B7F-90A7CBD45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6983"/>
            <a:ext cx="7772400" cy="5884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956C0-C3DF-9A37-82B8-C1D1F9E42102}"/>
              </a:ext>
            </a:extLst>
          </p:cNvPr>
          <p:cNvSpPr txBox="1"/>
          <p:nvPr/>
        </p:nvSpPr>
        <p:spPr>
          <a:xfrm>
            <a:off x="387626" y="1729409"/>
            <a:ext cx="1709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D60EE-44BD-D769-696D-3DA59C8DBEF5}"/>
              </a:ext>
            </a:extLst>
          </p:cNvPr>
          <p:cNvSpPr txBox="1"/>
          <p:nvPr/>
        </p:nvSpPr>
        <p:spPr>
          <a:xfrm>
            <a:off x="10094843" y="1313910"/>
            <a:ext cx="1709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AND DRY</a:t>
            </a:r>
          </a:p>
        </p:txBody>
      </p:sp>
    </p:spTree>
    <p:extLst>
      <p:ext uri="{BB962C8B-B14F-4D97-AF65-F5344CB8AC3E}">
        <p14:creationId xmlns:p14="http://schemas.microsoft.com/office/powerpoint/2010/main" val="3165119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4E98F-B1DE-2445-8B4B-C61EAACF8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6938-3E7F-7342-80C6-C83FD4126378}" type="slidenum">
              <a:rPr lang="en-US" sz="1600" smtClean="0"/>
              <a:t>30</a:t>
            </a:fld>
            <a:endParaRPr lang="en-US"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433189-B271-713B-3F7C-443D3BE7AEC4}"/>
              </a:ext>
            </a:extLst>
          </p:cNvPr>
          <p:cNvGrpSpPr/>
          <p:nvPr/>
        </p:nvGrpSpPr>
        <p:grpSpPr>
          <a:xfrm>
            <a:off x="418391" y="1417638"/>
            <a:ext cx="11359479" cy="4632403"/>
            <a:chOff x="92172" y="1156716"/>
            <a:chExt cx="12118848" cy="4544568"/>
          </a:xfrm>
        </p:grpSpPr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A8B1B3A2-5A77-BDA1-EB72-5C0E91052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1596" y="1156716"/>
              <a:ext cx="6059424" cy="4544568"/>
            </a:xfrm>
            <a:prstGeom prst="rect">
              <a:avLst/>
            </a:prstGeom>
          </p:spPr>
        </p:pic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F998BEA1-3B62-8918-6EE5-DEABB2AE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72" y="1156716"/>
              <a:ext cx="6059424" cy="4544568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E7243E8-9ED6-1DEB-4F0F-C0121EDEA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Extreme rainfall trends: 2020 vs. 1980</a:t>
            </a:r>
          </a:p>
        </p:txBody>
      </p:sp>
    </p:spTree>
    <p:extLst>
      <p:ext uri="{BB962C8B-B14F-4D97-AF65-F5344CB8AC3E}">
        <p14:creationId xmlns:p14="http://schemas.microsoft.com/office/powerpoint/2010/main" val="1376509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5FC542A6-2313-894E-E7AA-7FE129C25911}"/>
              </a:ext>
            </a:extLst>
          </p:cNvPr>
          <p:cNvPicPr/>
          <p:nvPr/>
        </p:nvPicPr>
        <p:blipFill rotWithShape="1">
          <a:blip r:embed="rId2"/>
          <a:srcRect t="-1" b="68466"/>
          <a:stretch/>
        </p:blipFill>
        <p:spPr>
          <a:xfrm>
            <a:off x="0" y="437321"/>
            <a:ext cx="12192000" cy="46586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379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037E8A16-DD43-B4B2-0F25-78A8B9E80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28600"/>
            <a:ext cx="77724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61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1559301B-1B77-F158-33F9-1B3F7471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28600"/>
            <a:ext cx="77724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76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AE7DBC2-25ED-8E0B-16AA-B8FF15EDE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28600"/>
            <a:ext cx="77724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73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A2E38-53E0-1A7A-B080-B52EDB648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and water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525E0-E717-3CDA-B8B1-4F063F347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 droughts affect agriculture, long droughts affect water supply</a:t>
            </a:r>
          </a:p>
          <a:p>
            <a:r>
              <a:rPr lang="en-US" dirty="0"/>
              <a:t>Groundwater</a:t>
            </a:r>
          </a:p>
          <a:p>
            <a:pPr lvl="1"/>
            <a:r>
              <a:rPr lang="en-US" dirty="0"/>
              <a:t>Reduced recharge</a:t>
            </a:r>
          </a:p>
          <a:p>
            <a:pPr lvl="1"/>
            <a:r>
              <a:rPr lang="en-US" dirty="0"/>
              <a:t>Increased demand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755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B23C-1ACA-6F41-89F4-92658135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more droughts? Or more aridity?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30650-7B6F-B748-A987-B187F16DF5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On the drying side…</a:t>
            </a:r>
          </a:p>
          <a:p>
            <a:pPr lvl="1"/>
            <a:r>
              <a:rPr lang="en-US" dirty="0"/>
              <a:t>Changes in temperature</a:t>
            </a:r>
          </a:p>
          <a:p>
            <a:pPr lvl="1"/>
            <a:r>
              <a:rPr lang="en-US" dirty="0"/>
              <a:t>Changes in rainfall extremes, month to month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76B22-DA84-C34B-A033-49099B6E0F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On the wetting side…</a:t>
            </a:r>
          </a:p>
          <a:p>
            <a:pPr lvl="1"/>
            <a:r>
              <a:rPr lang="en-US" dirty="0"/>
              <a:t>Changes in biosphere water use efficiency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1D4BA-6C1E-9742-864A-79AEC13F2480}"/>
              </a:ext>
            </a:extLst>
          </p:cNvPr>
          <p:cNvSpPr txBox="1"/>
          <p:nvPr/>
        </p:nvSpPr>
        <p:spPr>
          <a:xfrm>
            <a:off x="3955983" y="4155707"/>
            <a:ext cx="5823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unclear side…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 in annual precipitation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Changes in rainfall seasonality</a:t>
            </a:r>
            <a:endParaRPr lang="en-US" sz="24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 in rainfall extremes, single storms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 in biomass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7F79-6C17-E34D-B52F-69DCAD7A8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E59C-097D-954A-AEE8-6D88A73EA6A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27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DEF16-2D22-D042-8BFF-93F58AF64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904BF-3146-5244-9DF1-BAD9DF4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Watch out for hurricanes and maybe hot summer #3</a:t>
            </a:r>
          </a:p>
          <a:p>
            <a:r>
              <a:rPr lang="en-US" dirty="0"/>
              <a:t>Climate trend toward increased rainfall variability, soil aridification</a:t>
            </a:r>
          </a:p>
          <a:p>
            <a:r>
              <a:rPr lang="en-US" dirty="0"/>
              <a:t>Not all extremes get worse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n-g@tamu.edu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1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A9F9C7-9AF4-2D9D-DA3A-E40A7FF83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2" t="8796" r="5364" b="9025"/>
          <a:stretch/>
        </p:blipFill>
        <p:spPr>
          <a:xfrm>
            <a:off x="170329" y="621216"/>
            <a:ext cx="6854024" cy="4913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620095-376C-1093-2F6F-89A3EF4A5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93"/>
          <a:stretch/>
        </p:blipFill>
        <p:spPr>
          <a:xfrm>
            <a:off x="6871953" y="290023"/>
            <a:ext cx="5025186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5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E434A-BB80-6B6E-FA79-7125CEA86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228600"/>
            <a:ext cx="5854700" cy="439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F0FC0F-D0DC-D64F-4A6B-92A4D12D5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734" y="1468821"/>
            <a:ext cx="58547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0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Climate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What will drive climate changes?</a:t>
            </a:r>
          </a:p>
          <a:p>
            <a:r>
              <a:rPr lang="en-US" dirty="0"/>
              <a:t>How much will that affect the global climate system?</a:t>
            </a:r>
          </a:p>
          <a:p>
            <a:r>
              <a:rPr lang="en-US" dirty="0"/>
              <a:t>What are the local consequences?</a:t>
            </a:r>
          </a:p>
        </p:txBody>
      </p:sp>
    </p:spTree>
    <p:extLst>
      <p:ext uri="{BB962C8B-B14F-4D97-AF65-F5344CB8AC3E}">
        <p14:creationId xmlns:p14="http://schemas.microsoft.com/office/powerpoint/2010/main" val="1812108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F15B341-FF7A-9149-AC37-BF090E06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613591"/>
            <a:ext cx="8534400" cy="517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46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Climate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will drive climate changes?</a:t>
            </a:r>
          </a:p>
          <a:p>
            <a:r>
              <a:rPr lang="en-US" dirty="0">
                <a:solidFill>
                  <a:srgbClr val="7030A0"/>
                </a:solidFill>
              </a:rPr>
              <a:t>How much will that affect the global climate system?</a:t>
            </a:r>
          </a:p>
          <a:p>
            <a:r>
              <a:rPr lang="en-US" dirty="0"/>
              <a:t>What are the local consequences?</a:t>
            </a:r>
          </a:p>
        </p:txBody>
      </p:sp>
    </p:spTree>
    <p:extLst>
      <p:ext uri="{BB962C8B-B14F-4D97-AF65-F5344CB8AC3E}">
        <p14:creationId xmlns:p14="http://schemas.microsoft.com/office/powerpoint/2010/main" val="2007053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3B2E0EF-111B-4D56-DFA9-6DF103CE3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65" y="466124"/>
            <a:ext cx="10887740" cy="52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80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AMU Palette">
      <a:dk1>
        <a:srgbClr val="332C2C"/>
      </a:dk1>
      <a:lt1>
        <a:sysClr val="window" lastClr="FFFFFF"/>
      </a:lt1>
      <a:dk2>
        <a:srgbClr val="565252"/>
      </a:dk2>
      <a:lt2>
        <a:srgbClr val="D9D9D9"/>
      </a:lt2>
      <a:accent1>
        <a:srgbClr val="500000"/>
      </a:accent1>
      <a:accent2>
        <a:srgbClr val="1D3362"/>
      </a:accent2>
      <a:accent3>
        <a:srgbClr val="FFFFFF"/>
      </a:accent3>
      <a:accent4>
        <a:srgbClr val="D0D0D0"/>
      </a:accent4>
      <a:accent5>
        <a:srgbClr val="444040"/>
      </a:accent5>
      <a:accent6>
        <a:srgbClr val="000000"/>
      </a:accent6>
      <a:hlink>
        <a:srgbClr val="500000"/>
      </a:hlink>
      <a:folHlink>
        <a:srgbClr val="B0AF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11513</TotalTime>
  <Words>361</Words>
  <Application>Microsoft Macintosh PowerPoint</Application>
  <PresentationFormat>Widescreen</PresentationFormat>
  <Paragraphs>93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Georgia</vt:lpstr>
      <vt:lpstr>Times New Roman</vt:lpstr>
      <vt:lpstr>Office Theme</vt:lpstr>
      <vt:lpstr>Texas Extreme Weather and Climate Trends</vt:lpstr>
      <vt:lpstr>PowerPoint Presentation</vt:lpstr>
      <vt:lpstr>PowerPoint Presentation</vt:lpstr>
      <vt:lpstr>PowerPoint Presentation</vt:lpstr>
      <vt:lpstr>PowerPoint Presentation</vt:lpstr>
      <vt:lpstr>Future Climate</vt:lpstr>
      <vt:lpstr>PowerPoint Presentation</vt:lpstr>
      <vt:lpstr>Future Climate</vt:lpstr>
      <vt:lpstr>PowerPoint Presentation</vt:lpstr>
      <vt:lpstr>PowerPoint Presentation</vt:lpstr>
      <vt:lpstr>Future Climate</vt:lpstr>
      <vt:lpstr>Drought in Texas, 2000-2024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Change and extreme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Impacts of reduced soil moisture</vt:lpstr>
      <vt:lpstr>Extreme rainfall trends: 2020 vs. 1980</vt:lpstr>
      <vt:lpstr>PowerPoint Presentation</vt:lpstr>
      <vt:lpstr>PowerPoint Presentation</vt:lpstr>
      <vt:lpstr>PowerPoint Presentation</vt:lpstr>
      <vt:lpstr>PowerPoint Presentation</vt:lpstr>
      <vt:lpstr>Climate change and water supply</vt:lpstr>
      <vt:lpstr>Why more droughts? Or more aridity?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Nielsen-Gammon, John W</cp:lastModifiedBy>
  <cp:revision>62</cp:revision>
  <cp:lastPrinted>2024-04-16T23:32:54Z</cp:lastPrinted>
  <dcterms:created xsi:type="dcterms:W3CDTF">2013-01-30T18:40:09Z</dcterms:created>
  <dcterms:modified xsi:type="dcterms:W3CDTF">2024-04-16T23:33:01Z</dcterms:modified>
</cp:coreProperties>
</file>