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56" r:id="rId3"/>
    <p:sldId id="272" r:id="rId4"/>
    <p:sldId id="318" r:id="rId5"/>
    <p:sldId id="317" r:id="rId6"/>
    <p:sldId id="319" r:id="rId7"/>
    <p:sldId id="273" r:id="rId8"/>
    <p:sldId id="304" r:id="rId9"/>
    <p:sldId id="305" r:id="rId10"/>
    <p:sldId id="311" r:id="rId11"/>
    <p:sldId id="315" r:id="rId12"/>
    <p:sldId id="306" r:id="rId13"/>
    <p:sldId id="307" r:id="rId14"/>
    <p:sldId id="297" r:id="rId15"/>
    <p:sldId id="301" r:id="rId16"/>
    <p:sldId id="312" r:id="rId17"/>
    <p:sldId id="313" r:id="rId18"/>
    <p:sldId id="282" r:id="rId19"/>
    <p:sldId id="283" r:id="rId20"/>
    <p:sldId id="310" r:id="rId21"/>
    <p:sldId id="314" r:id="rId22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990033"/>
    <a:srgbClr val="008000"/>
    <a:srgbClr val="FF0000"/>
    <a:srgbClr val="FFFFFF"/>
    <a:srgbClr val="EBFFF6"/>
    <a:srgbClr val="E7FFE7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1" autoAdjust="0"/>
    <p:restoredTop sz="88655" autoAdjust="0"/>
  </p:normalViewPr>
  <p:slideViewPr>
    <p:cSldViewPr>
      <p:cViewPr>
        <p:scale>
          <a:sx n="65" d="100"/>
          <a:sy n="65" d="100"/>
        </p:scale>
        <p:origin x="-141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672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21" tIns="47960" rIns="95921" bIns="47960" numCol="1" anchor="t" anchorCtr="0" compatLnSpc="1">
            <a:prstTxWarp prst="textNoShape">
              <a:avLst/>
            </a:prstTxWarp>
          </a:bodyPr>
          <a:lstStyle>
            <a:lvl1pPr algn="l">
              <a:defRPr sz="1300" b="0"/>
            </a:lvl1pPr>
          </a:lstStyle>
          <a:p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21" tIns="47960" rIns="95921" bIns="4796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en-US" dirty="0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901"/>
            <a:ext cx="3037840" cy="4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21" tIns="47960" rIns="95921" bIns="47960" numCol="1" anchor="b" anchorCtr="0" compatLnSpc="1">
            <a:prstTxWarp prst="textNoShape">
              <a:avLst/>
            </a:prstTxWarp>
          </a:bodyPr>
          <a:lstStyle>
            <a:lvl1pPr algn="l">
              <a:defRPr sz="1300" b="0"/>
            </a:lvl1pPr>
          </a:lstStyle>
          <a:p>
            <a:endParaRPr lang="en-US" dirty="0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0901"/>
            <a:ext cx="3037840" cy="4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21" tIns="47960" rIns="95921" bIns="4796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018411CC-03A1-4188-83EA-22655F1D347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84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21" tIns="47960" rIns="95921" bIns="4796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300" b="0">
                <a:latin typeface="Arial Blac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21" tIns="47960" rIns="95921" bIns="479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300" b="0">
                <a:latin typeface="Arial Blac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451"/>
            <a:ext cx="5140960" cy="418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21" tIns="47960" rIns="95921" bIns="479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901"/>
            <a:ext cx="3037840" cy="4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21" tIns="47960" rIns="95921" bIns="4796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300" b="0">
                <a:latin typeface="Arial Blac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0901"/>
            <a:ext cx="3037840" cy="4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21" tIns="47960" rIns="95921" bIns="479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300" b="0">
                <a:latin typeface="Arial Black" pitchFamily="34" charset="0"/>
              </a:defRPr>
            </a:lvl1pPr>
          </a:lstStyle>
          <a:p>
            <a:fld id="{FC7239BE-6EBF-4B9D-B8B8-1AD729233B3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39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39BE-6EBF-4B9D-B8B8-1AD729233B3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2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39BE-6EBF-4B9D-B8B8-1AD729233B3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1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C01A16-4751-4378-8539-95264343A634}" type="slidenum">
              <a:rPr lang="en-GB"/>
              <a:pPr/>
              <a:t>4</a:t>
            </a:fld>
            <a:endParaRPr lang="en-GB" dirty="0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257300" y="650875"/>
            <a:ext cx="4343400" cy="32575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125913"/>
            <a:ext cx="5486400" cy="39100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0000" tIns="46800" rIns="90000" bIns="46800"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35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39BE-6EBF-4B9D-B8B8-1AD729233B3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1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39BE-6EBF-4B9D-B8B8-1AD729233B3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18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39BE-6EBF-4B9D-B8B8-1AD729233B3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50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39BE-6EBF-4B9D-B8B8-1AD729233B3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2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17FA1-AC83-4DA9-AA1D-C66F8600AC8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0F99-274C-4FD5-AFB0-55943B7840C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E181F-23A3-4EDE-83B4-2BA9A62C10E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57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41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05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1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1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62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27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7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67E06-FAA5-47A5-BE5D-5742D5A62D4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1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58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C03B8-6A7A-4828-88EB-753B017914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471E-BFCE-41BF-8839-45451552E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E8AA7-C2F4-4F34-ABD1-827651FF4B7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4ED3F-3D02-4098-B9CF-8D7F957B4E7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44926-20FB-4D52-9017-4CA07C1662F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40F20-221F-4075-BCC3-45064AC2B4A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DE718-EBA8-4CE0-B869-099D95631B2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C66B5-F0FE-4C86-8995-F0D4A86E1ED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4B4A3-66AE-4365-AB88-29A50E8CB18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b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b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b="0">
                <a:latin typeface="+mn-lt"/>
              </a:defRPr>
            </a:lvl1pPr>
          </a:lstStyle>
          <a:p>
            <a:fld id="{51835B1D-1565-4B2C-8909-0386D82A0A3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5EC03B8-6A7A-4828-88EB-753B01791402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8/21/2013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7D5471E-BFCE-41BF-8839-45451552E81E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4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3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1752600"/>
          </a:xfrm>
        </p:spPr>
        <p:txBody>
          <a:bodyPr/>
          <a:lstStyle/>
          <a:p>
            <a:r>
              <a:rPr lang="en-US" sz="2800" dirty="0">
                <a:latin typeface="Arial Black" pitchFamily="34" charset="0"/>
              </a:rPr>
              <a:t>ADVANCES IN HYDROGRAPHIC </a:t>
            </a:r>
            <a:r>
              <a:rPr lang="en-US" sz="2800" dirty="0" smtClean="0">
                <a:latin typeface="Arial Black" pitchFamily="34" charset="0"/>
              </a:rPr>
              <a:t>SURVEYING*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/>
              <a:t>Houston Business Roundtable </a:t>
            </a:r>
            <a:r>
              <a:rPr lang="en-US" sz="2800" dirty="0" smtClean="0"/>
              <a:t>Forum - May 2013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252" y="6019932"/>
            <a:ext cx="664295" cy="56488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590800"/>
            <a:ext cx="7772400" cy="3505200"/>
          </a:xfrm>
        </p:spPr>
        <p:txBody>
          <a:bodyPr/>
          <a:lstStyle/>
          <a:p>
            <a:r>
              <a:rPr lang="en-US" dirty="0" smtClean="0"/>
              <a:t>Depth Sounding</a:t>
            </a:r>
          </a:p>
          <a:p>
            <a:r>
              <a:rPr lang="en-US" dirty="0" smtClean="0"/>
              <a:t>Fusion with Above-Water LIDAR</a:t>
            </a:r>
          </a:p>
          <a:p>
            <a:r>
              <a:rPr lang="en-US" dirty="0" err="1" smtClean="0"/>
              <a:t>Sidescan</a:t>
            </a:r>
            <a:r>
              <a:rPr lang="en-US" dirty="0" smtClean="0"/>
              <a:t> Sonar</a:t>
            </a:r>
          </a:p>
          <a:p>
            <a:r>
              <a:rPr lang="en-US" dirty="0" smtClean="0"/>
              <a:t>Imaging Sonar</a:t>
            </a:r>
          </a:p>
          <a:p>
            <a:r>
              <a:rPr lang="en-US" dirty="0" smtClean="0"/>
              <a:t>Sub-Bottom Profiling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63246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*Shallow Water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696" y="1295400"/>
            <a:ext cx="7772400" cy="4876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dual (high) frequency Units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400/900 kHz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600/1600 kHz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Digital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Chirp Technology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sophisticated processing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096" y="6019800"/>
            <a:ext cx="664607" cy="565150"/>
          </a:xfrm>
          <a:prstGeom prst="rect">
            <a:avLst/>
          </a:prstGeom>
          <a:noFill/>
        </p:spPr>
      </p:pic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09600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latin typeface="Arial Black" pitchFamily="34" charset="0"/>
              </a:rPr>
              <a:t>Sidescan</a:t>
            </a:r>
            <a:r>
              <a:rPr lang="en-US" sz="2800" b="1" dirty="0" smtClean="0">
                <a:latin typeface="Arial Black" pitchFamily="34" charset="0"/>
              </a:rPr>
              <a:t> Sonar</a:t>
            </a:r>
            <a:endParaRPr lang="en-US" sz="2800" b="1" dirty="0">
              <a:latin typeface="Arial Black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11" y="4191000"/>
            <a:ext cx="4060741" cy="1670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599" y="3962400"/>
            <a:ext cx="2935677" cy="189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1"/>
            <a:ext cx="77724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Black" pitchFamily="34" charset="0"/>
              </a:rPr>
              <a:t>Examples of Data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8229600" cy="464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Sidescan Sonar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F:\CRA1\Graphics\boats and equipment\sidescan\sidescan of docks 2 with interpre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5" y="1447800"/>
            <a:ext cx="860012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6096000"/>
            <a:ext cx="649672" cy="55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492656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Pre-Dredge Debris Survey - </a:t>
            </a:r>
            <a:r>
              <a:rPr lang="en-US" dirty="0" err="1" smtClean="0"/>
              <a:t>HSC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CRA1\Graphics\boats and equipment\sidescan\SIDESCAN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6" y="304800"/>
            <a:ext cx="7711724" cy="587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6096000"/>
            <a:ext cx="649672" cy="5524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62484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Post-Ike Survey of Marina, Pleasure Is. Port Arthur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7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</a:rPr>
              <a:t>Scanning Imaging Sonars</a:t>
            </a:r>
            <a:endParaRPr lang="en-US" sz="2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r>
              <a:rPr lang="en-US" sz="2400" dirty="0" smtClean="0"/>
              <a:t>Mounted either on a pole over the side of a boat or on a tripod lowered to the sea bed.</a:t>
            </a:r>
          </a:p>
          <a:p>
            <a:r>
              <a:rPr lang="en-US" sz="2400" dirty="0" smtClean="0"/>
              <a:t>Typically operates around 700 MHz but can go up to 1.35MHz and even 2.25 MHz.</a:t>
            </a:r>
          </a:p>
          <a:p>
            <a:r>
              <a:rPr lang="en-US" sz="2400" dirty="0" smtClean="0"/>
              <a:t>Mechanically scanning sonar head</a:t>
            </a:r>
          </a:p>
          <a:p>
            <a:r>
              <a:rPr lang="en-US" sz="2400" dirty="0" smtClean="0"/>
              <a:t>Limited coverage but very good resolution (no motion “smear”). </a:t>
            </a:r>
          </a:p>
          <a:p>
            <a:r>
              <a:rPr lang="en-US" sz="2400" dirty="0" smtClean="0"/>
              <a:t>3-D “Multibeam” models now available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3409" y="6020916"/>
            <a:ext cx="661982" cy="56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84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685800"/>
            <a:ext cx="2724687" cy="35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524375"/>
            <a:ext cx="3490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/>
              <a:t>The BlueView BV5000 3-D mechanically scanning sonar head creates high resolution imagery of structures and objects and a 3-D point cloud that can be brought into CAD for modeling.</a:t>
            </a:r>
            <a:endParaRPr lang="en-US" sz="12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5271"/>
            <a:ext cx="2447925" cy="40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24475"/>
            <a:ext cx="3311200" cy="117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7452" y="4524375"/>
            <a:ext cx="316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dirty="0" smtClean="0"/>
              <a:t>The Kongsberg Mesotech MS1000 series</a:t>
            </a:r>
          </a:p>
          <a:p>
            <a:pPr algn="just"/>
            <a:r>
              <a:rPr lang="en-US" sz="1200" dirty="0" smtClean="0"/>
              <a:t>1171 sonar head in a tripod.</a:t>
            </a:r>
            <a:endParaRPr lang="en-US" sz="12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096" y="6019800"/>
            <a:ext cx="664607" cy="565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085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913" y="152400"/>
            <a:ext cx="77724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Black" pitchFamily="34" charset="0"/>
              </a:rPr>
              <a:t>Examples of Data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8229600" cy="49530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Underwater Inspection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7410" name="Picture 2" descr="F:\CRA1\Graphics\boats and equipment\scanning sonar\Sonar 19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0" y="1295400"/>
            <a:ext cx="4977900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CRA1\Graphics\boats and equipment\scanning sonar\CRA Inc 2. Houston cropp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3069"/>
            <a:ext cx="39433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:\CRA1\Data\Sidescan data\flng post ike\object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2" y="3809999"/>
            <a:ext cx="1637547" cy="18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F:\CRA1\Graphics\boats and equipment\scanning sonar\IMG_03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5600" y="-19202400"/>
            <a:ext cx="6035040" cy="905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:\CRA1\Graphics\boats and equipment\scanning sonar\IMG_03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43" y="4035669"/>
            <a:ext cx="1311030" cy="196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F:\CRA1\Data\Sidescan data\flng post ike\tre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071" y="4573885"/>
            <a:ext cx="2054619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6096000"/>
            <a:ext cx="649672" cy="55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813" y="5634335"/>
            <a:ext cx="1394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Post-Ike Debris Recovery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3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096" y="6019800"/>
            <a:ext cx="664607" cy="56515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45" y="1524000"/>
            <a:ext cx="7662917" cy="3962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65333" y="304800"/>
            <a:ext cx="3647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Examples of Data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3332498" y="868232"/>
            <a:ext cx="2113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Underwater Inspection</a:t>
            </a:r>
          </a:p>
        </p:txBody>
      </p:sp>
    </p:spTree>
    <p:extLst>
      <p:ext uri="{BB962C8B-B14F-4D97-AF65-F5344CB8AC3E}">
        <p14:creationId xmlns:p14="http://schemas.microsoft.com/office/powerpoint/2010/main" val="286273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3810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rial Black" pitchFamily="34" charset="0"/>
              </a:rPr>
              <a:t>Sub-Bottom Profilers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Arial Black" pitchFamily="34" charset="0"/>
              </a:rPr>
              <a:t>High Frequency </a:t>
            </a:r>
            <a:r>
              <a:rPr lang="en-US" sz="1000" dirty="0">
                <a:latin typeface="Arial Black" pitchFamily="34" charset="0"/>
              </a:rPr>
              <a:t>(</a:t>
            </a:r>
            <a:r>
              <a:rPr lang="en-US" sz="1000" dirty="0" smtClean="0">
                <a:latin typeface="Arial Black" pitchFamily="34" charset="0"/>
              </a:rPr>
              <a:t>3KHz </a:t>
            </a:r>
            <a:r>
              <a:rPr lang="en-US" sz="1000" dirty="0">
                <a:latin typeface="Arial Black" pitchFamily="34" charset="0"/>
              </a:rPr>
              <a:t>to 20KHz)</a:t>
            </a:r>
            <a:r>
              <a:rPr lang="en-US" sz="1200" dirty="0">
                <a:latin typeface="Arial Black" pitchFamily="34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Arial Black" pitchFamily="34" charset="0"/>
              </a:rPr>
              <a:t>Pingers – </a:t>
            </a:r>
            <a:r>
              <a:rPr lang="en-US" sz="1200" dirty="0">
                <a:latin typeface="Arial Black" pitchFamily="34" charset="0"/>
              </a:rPr>
              <a:t>operate at 3.5 and 7-12 KHz. Output on graphic recorder. Self contained.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Arial Black" pitchFamily="34" charset="0"/>
              </a:rPr>
              <a:t>Chirps – </a:t>
            </a:r>
            <a:r>
              <a:rPr lang="en-US" sz="1200" dirty="0">
                <a:latin typeface="Arial Black" pitchFamily="34" charset="0"/>
              </a:rPr>
              <a:t>work over a 10 MHz band. Computerized, very good resolution and        slightly more penetration than the </a:t>
            </a:r>
            <a:r>
              <a:rPr lang="en-US" sz="1200" dirty="0" smtClean="0">
                <a:latin typeface="Arial Black" pitchFamily="34" charset="0"/>
              </a:rPr>
              <a:t>pingers. </a:t>
            </a:r>
            <a:r>
              <a:rPr lang="en-US" sz="1200" dirty="0">
                <a:latin typeface="Arial Black" pitchFamily="34" charset="0"/>
              </a:rPr>
              <a:t>Can record data in several different formats on magneto-optical disk or DVD. Video and printer output. Interfaces to navigation computer for position data in data header and on fix marks</a:t>
            </a:r>
            <a:r>
              <a:rPr lang="en-US" sz="1200" dirty="0" smtClean="0">
                <a:latin typeface="Arial Black" pitchFamily="34" charset="0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>
                <a:latin typeface="Arial Black" pitchFamily="34" charset="0"/>
              </a:rPr>
              <a:t>Parametric systems </a:t>
            </a:r>
            <a:r>
              <a:rPr lang="en-US" sz="1200" dirty="0" smtClean="0">
                <a:latin typeface="Arial Black" pitchFamily="34" charset="0"/>
              </a:rPr>
              <a:t>– narrow beam formed by combination of low and high frequencies</a:t>
            </a:r>
            <a:endParaRPr lang="en-US" sz="1200" dirty="0">
              <a:latin typeface="Arial Black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latin typeface="Arial Black" pitchFamily="34" charset="0"/>
              </a:rPr>
              <a:t>Medium Frequency – </a:t>
            </a:r>
            <a:r>
              <a:rPr lang="en-US" sz="1600" dirty="0" smtClean="0">
                <a:latin typeface="Arial Black" pitchFamily="34" charset="0"/>
              </a:rPr>
              <a:t>(</a:t>
            </a:r>
            <a:r>
              <a:rPr lang="en-US" sz="1000" dirty="0" smtClean="0">
                <a:latin typeface="Arial Black" pitchFamily="34" charset="0"/>
              </a:rPr>
              <a:t>400 </a:t>
            </a:r>
            <a:r>
              <a:rPr lang="en-US" sz="1000" dirty="0">
                <a:latin typeface="Arial Black" pitchFamily="34" charset="0"/>
              </a:rPr>
              <a:t>Hz to </a:t>
            </a:r>
            <a:r>
              <a:rPr lang="en-US" sz="1000" dirty="0" smtClean="0">
                <a:latin typeface="Arial Black" pitchFamily="34" charset="0"/>
              </a:rPr>
              <a:t>1KHz) 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000" dirty="0" smtClean="0">
                <a:latin typeface="Arial Black" pitchFamily="34" charset="0"/>
              </a:rPr>
              <a:t>(Require </a:t>
            </a:r>
            <a:r>
              <a:rPr lang="en-US" sz="1000" dirty="0">
                <a:latin typeface="Arial Black" pitchFamily="34" charset="0"/>
              </a:rPr>
              <a:t>a separately towed hydrophone </a:t>
            </a:r>
            <a:r>
              <a:rPr lang="en-US" sz="1000" dirty="0" smtClean="0">
                <a:latin typeface="Arial Black" pitchFamily="34" charset="0"/>
              </a:rPr>
              <a:t>cable</a:t>
            </a:r>
            <a:r>
              <a:rPr lang="en-US" sz="1800" dirty="0" smtClean="0">
                <a:latin typeface="Arial Black" pitchFamily="34" charset="0"/>
              </a:rPr>
              <a:t>)</a:t>
            </a:r>
            <a:r>
              <a:rPr lang="en-US" sz="1000" dirty="0" smtClean="0">
                <a:latin typeface="Arial Black" pitchFamily="34" charset="0"/>
              </a:rPr>
              <a:t> </a:t>
            </a:r>
            <a:endParaRPr lang="en-US" sz="1000" dirty="0">
              <a:latin typeface="Arial Black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Arial Black" pitchFamily="34" charset="0"/>
              </a:rPr>
              <a:t>Boomers – </a:t>
            </a:r>
            <a:r>
              <a:rPr lang="en-US" sz="1200" dirty="0">
                <a:latin typeface="Arial Black" pitchFamily="34" charset="0"/>
              </a:rPr>
              <a:t>use an electrical pulse through two conducting plates to expand and collapse a rubber membrane. Typically record on paper with fix marks from a navigation computer.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Arial Black" pitchFamily="34" charset="0"/>
              </a:rPr>
              <a:t>Sparkers – </a:t>
            </a:r>
            <a:r>
              <a:rPr lang="en-US" sz="1200" dirty="0">
                <a:latin typeface="Arial Black" pitchFamily="34" charset="0"/>
              </a:rPr>
              <a:t>look like a thick wiry toothbrush through which very high current is pulsed to create a large spark in the water. This liberates a gas bubble which implodes causing the acoustic wave. Usually </a:t>
            </a:r>
            <a:r>
              <a:rPr lang="en-US" sz="1200" dirty="0" smtClean="0">
                <a:latin typeface="Arial Black" pitchFamily="34" charset="0"/>
              </a:rPr>
              <a:t>records the </a:t>
            </a:r>
            <a:r>
              <a:rPr lang="en-US" sz="1200" dirty="0">
                <a:latin typeface="Arial Black" pitchFamily="34" charset="0"/>
              </a:rPr>
              <a:t>same way as boomers.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Arial Black" pitchFamily="34" charset="0"/>
              </a:rPr>
              <a:t>Low Frequency </a:t>
            </a:r>
            <a:r>
              <a:rPr lang="en-US" sz="1000" dirty="0">
                <a:latin typeface="Arial Black" pitchFamily="34" charset="0"/>
              </a:rPr>
              <a:t>(Low hundreds of Hz) – Require long hydrophone cable and large compressors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Arial Black" pitchFamily="34" charset="0"/>
              </a:rPr>
              <a:t>Water Guns – </a:t>
            </a:r>
            <a:r>
              <a:rPr lang="en-US" sz="1200" dirty="0">
                <a:latin typeface="Arial Black" pitchFamily="34" charset="0"/>
              </a:rPr>
              <a:t>use high pressure water to create a vacuum in a chamber which is then opened to the sea as it implodes. Connected to sophisticated data recording system.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Arial Black" pitchFamily="34" charset="0"/>
              </a:rPr>
              <a:t>Air Guns – </a:t>
            </a:r>
            <a:r>
              <a:rPr lang="en-US" sz="1200" dirty="0">
                <a:latin typeface="Arial Black" pitchFamily="34" charset="0"/>
              </a:rPr>
              <a:t>similar to water guns but use compressed air. Also used primarily for hydrocarbon exploration. Connected to sophisticated data recording system.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Arial Black" pitchFamily="34" charset="0"/>
              </a:rPr>
              <a:t>Sleeve Exploders – </a:t>
            </a:r>
            <a:r>
              <a:rPr lang="en-US" sz="1200" dirty="0">
                <a:latin typeface="Arial Black" pitchFamily="34" charset="0"/>
              </a:rPr>
              <a:t>explodes propane gas in a thick rubber boot and causes a shockwave in the water. Was used for detecting relatively shallow gas pockets for locating hydrocarbons drill rigs. Connected to sophisticated data recording system.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3409" y="6020916"/>
            <a:ext cx="661982" cy="562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643" y="304800"/>
            <a:ext cx="7772400" cy="6096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rial Black" pitchFamily="34" charset="0"/>
              </a:rPr>
              <a:t>Sub-Bottom Profilers</a:t>
            </a:r>
          </a:p>
        </p:txBody>
      </p:sp>
      <p:pic>
        <p:nvPicPr>
          <p:cNvPr id="56324" name="Picture 4" descr="spar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682" y="1188099"/>
            <a:ext cx="2947660" cy="2462374"/>
          </a:xfrm>
          <a:prstGeom prst="rect">
            <a:avLst/>
          </a:prstGeom>
          <a:noFill/>
        </p:spPr>
      </p:pic>
      <p:pic>
        <p:nvPicPr>
          <p:cNvPr id="56325" name="Picture 5" descr="CODA syst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898" y="3915358"/>
            <a:ext cx="2653523" cy="1990142"/>
          </a:xfrm>
          <a:prstGeom prst="rect">
            <a:avLst/>
          </a:prstGeom>
          <a:noFill/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671528" y="5928827"/>
            <a:ext cx="219710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CODA Recording System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807243" y="838200"/>
            <a:ext cx="1908175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Edgetech “Chirp” Fish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7051610" y="883298"/>
            <a:ext cx="804863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Sparker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2989263" y="900537"/>
            <a:ext cx="2326021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 smtClean="0"/>
              <a:t>Applied Acoustics Boomer</a:t>
            </a:r>
            <a:endParaRPr lang="en-US" b="0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1784" y="4114800"/>
            <a:ext cx="2404844" cy="169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4114800"/>
            <a:ext cx="2435713" cy="171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195541" y="5834127"/>
            <a:ext cx="221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Innomar SES2000 Parametric Sonar</a:t>
            </a:r>
            <a:endParaRPr lang="en-US" b="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16091"/>
            <a:ext cx="2346148" cy="244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F:\CRA1\Graphics\boats and equipment\sub bottom\chirp cropped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70992"/>
            <a:ext cx="2455863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096" y="6019800"/>
            <a:ext cx="664607" cy="56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1"/>
            <a:ext cx="77724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Black" pitchFamily="34" charset="0"/>
              </a:rPr>
              <a:t>Examples of Data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8229600" cy="464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Sub-Bottom Profiler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5362" name="Picture 2" descr="F:\CRA1\Graphics\boats and equipment\sub bottom\black lake report subbottom new pipi in tren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66978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CRA1\Graphics\boats and equipment\sub bottom\subbottom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592" y="2153909"/>
            <a:ext cx="4899605" cy="351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6096000"/>
            <a:ext cx="649672" cy="55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3581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Sea Bed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4267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Sand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361606" y="4495800"/>
            <a:ext cx="1343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Carbonate Rock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867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Pipeline Location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58674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Geology for New Channel - Bahamas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7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696" y="838200"/>
            <a:ext cx="7772400" cy="5562600"/>
          </a:xfrm>
        </p:spPr>
        <p:txBody>
          <a:bodyPr/>
          <a:lstStyle/>
          <a:p>
            <a:endParaRPr lang="en-GB" sz="2400" dirty="0" smtClean="0">
              <a:latin typeface="Arial Black" pitchFamily="32" charset="0"/>
            </a:endParaRPr>
          </a:p>
          <a:p>
            <a:r>
              <a:rPr lang="en-GB" sz="2400" dirty="0" smtClean="0">
                <a:latin typeface="Arial Black" pitchFamily="32" charset="0"/>
              </a:rPr>
              <a:t>Single </a:t>
            </a:r>
            <a:r>
              <a:rPr lang="en-GB" sz="2400" dirty="0">
                <a:latin typeface="Arial Black" pitchFamily="32" charset="0"/>
              </a:rPr>
              <a:t>Beam </a:t>
            </a:r>
            <a:r>
              <a:rPr lang="en-US" sz="2400" dirty="0" smtClean="0">
                <a:latin typeface="Arial Black" pitchFamily="32" charset="0"/>
              </a:rPr>
              <a:t>Sounders</a:t>
            </a:r>
            <a:endParaRPr lang="en-US" sz="24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>
                <a:latin typeface="Arial" charset="0"/>
              </a:rPr>
              <a:t>Profiles only directly beneath transducer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>
                <a:latin typeface="Arial" charset="0"/>
              </a:rPr>
              <a:t>Available in single (200Khz) and dual-frequency (~200kHz </a:t>
            </a:r>
            <a:r>
              <a:rPr lang="en-GB" sz="1800" dirty="0" smtClean="0">
                <a:latin typeface="Arial" charset="0"/>
              </a:rPr>
              <a:t>down to </a:t>
            </a:r>
            <a:r>
              <a:rPr lang="en-GB" sz="1800" dirty="0">
                <a:latin typeface="Arial" charset="0"/>
              </a:rPr>
              <a:t>24-40kHz)‏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 err="1">
                <a:latin typeface="Arial" charset="0"/>
              </a:rPr>
              <a:t>Beamwidths</a:t>
            </a:r>
            <a:r>
              <a:rPr lang="en-GB" sz="1800" dirty="0">
                <a:latin typeface="Arial" charset="0"/>
              </a:rPr>
              <a:t> from 3 to 8 </a:t>
            </a:r>
            <a:r>
              <a:rPr lang="en-GB" sz="1800" dirty="0" smtClean="0">
                <a:latin typeface="Arial" charset="0"/>
              </a:rPr>
              <a:t>degrees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 smtClean="0">
                <a:latin typeface="Arial" charset="0"/>
              </a:rPr>
              <a:t>28% bottom coverage with 50 foot line spacing</a:t>
            </a:r>
            <a:endParaRPr lang="en-GB" sz="1800" dirty="0">
              <a:latin typeface="Arial" charset="0"/>
            </a:endParaRPr>
          </a:p>
          <a:p>
            <a:endParaRPr lang="en-US" sz="2000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r>
              <a:rPr lang="en-US" sz="2400" dirty="0" err="1" smtClean="0">
                <a:latin typeface="Arial Black" pitchFamily="34" charset="0"/>
              </a:rPr>
              <a:t>Multibeam</a:t>
            </a:r>
            <a:r>
              <a:rPr lang="en-US" sz="2400" dirty="0" smtClean="0">
                <a:latin typeface="Arial Black" pitchFamily="34" charset="0"/>
              </a:rPr>
              <a:t> Systems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>
                <a:latin typeface="Arial" charset="0"/>
              </a:rPr>
              <a:t>Covers swath up to 2.5 to 6 times water depth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>
                <a:latin typeface="Arial" charset="0"/>
              </a:rPr>
              <a:t>Produces terrain model down to 2ft x 2ft grid over area surveyed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>
                <a:latin typeface="Arial" charset="0"/>
              </a:rPr>
              <a:t>Can see under some vessels and docks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>
                <a:latin typeface="Arial" charset="0"/>
              </a:rPr>
              <a:t>200kHz to 450 </a:t>
            </a:r>
            <a:r>
              <a:rPr lang="en-GB" sz="1800" dirty="0" smtClean="0">
                <a:latin typeface="Arial" charset="0"/>
              </a:rPr>
              <a:t>kHz operating frequencies</a:t>
            </a:r>
            <a:endParaRPr lang="en-GB" sz="1800" dirty="0">
              <a:latin typeface="Arial" charset="0"/>
            </a:endParaRP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>
                <a:latin typeface="Arial" charset="0"/>
              </a:rPr>
              <a:t>Requires motion and heading sensors</a:t>
            </a:r>
          </a:p>
          <a:p>
            <a:pPr lvl="1">
              <a:buFontTx/>
              <a:buChar char="-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 smtClean="0">
                <a:latin typeface="Arial" charset="0"/>
              </a:rPr>
              <a:t>Currently </a:t>
            </a:r>
            <a:r>
              <a:rPr lang="en-GB" sz="1800" dirty="0">
                <a:latin typeface="Arial" charset="0"/>
              </a:rPr>
              <a:t>1.5 to 2 times price of single </a:t>
            </a:r>
            <a:r>
              <a:rPr lang="en-GB" sz="1800" dirty="0" smtClean="0">
                <a:latin typeface="Arial" charset="0"/>
              </a:rPr>
              <a:t>beam survey</a:t>
            </a:r>
          </a:p>
          <a:p>
            <a:pPr lvl="1">
              <a:buFontTx/>
              <a:buChar char="-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800" dirty="0" smtClean="0">
                <a:latin typeface="Arial" charset="0"/>
              </a:rPr>
              <a:t>100% Bottom coverage</a:t>
            </a:r>
            <a:endParaRPr lang="en-GB" sz="1800" dirty="0">
              <a:latin typeface="Arial" charset="0"/>
            </a:endParaRPr>
          </a:p>
          <a:p>
            <a:endParaRPr lang="en-US" sz="3200" dirty="0">
              <a:latin typeface="Arial Black" pitchFamily="34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2096" y="6019800"/>
            <a:ext cx="664607" cy="565150"/>
          </a:xfrm>
          <a:prstGeom prst="rect">
            <a:avLst/>
          </a:prstGeom>
          <a:noFill/>
        </p:spPr>
      </p:pic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09600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Arial Black" pitchFamily="34" charset="0"/>
              </a:rPr>
              <a:t>Depth </a:t>
            </a:r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</a:rPr>
              <a:t>Sounding</a:t>
            </a:r>
            <a:endParaRPr lang="en-US" sz="2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44" y="633741"/>
            <a:ext cx="8760711" cy="5590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88612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Final Products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3083" y="6224258"/>
            <a:ext cx="664607" cy="565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7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886200"/>
            <a:ext cx="2817934" cy="2788272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86408"/>
            <a:ext cx="2790825" cy="297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411644"/>
            <a:ext cx="3276600" cy="245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514600" y="363188"/>
            <a:ext cx="4124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sz="2800" b="0" dirty="0" smtClean="0">
                <a:latin typeface="Arial Black" pitchFamily="34" charset="0"/>
              </a:rPr>
              <a:t>Single Beam </a:t>
            </a:r>
            <a:r>
              <a:rPr lang="en-US" sz="2800" b="0" dirty="0">
                <a:latin typeface="Arial Black" pitchFamily="34" charset="0"/>
              </a:rPr>
              <a:t>Sonars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400" y="6019800"/>
            <a:ext cx="664607" cy="565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30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228600"/>
            <a:ext cx="364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eaLnBrk="1" hangingPunct="1">
              <a:spcBef>
                <a:spcPct val="0"/>
              </a:spcBef>
            </a:pPr>
            <a:r>
              <a:rPr lang="en-US" sz="2800" b="0" dirty="0" smtClean="0">
                <a:solidFill>
                  <a:srgbClr val="000000"/>
                </a:solidFill>
                <a:latin typeface="Arial Black" pitchFamily="34" charset="0"/>
              </a:rPr>
              <a:t>Examples of Data</a:t>
            </a:r>
            <a:endParaRPr lang="en-US" sz="2800" b="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4496" y="6286824"/>
            <a:ext cx="664607" cy="5651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840824" y="775612"/>
            <a:ext cx="2690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Single Beam </a:t>
            </a:r>
            <a:r>
              <a:rPr lang="en-US" dirty="0"/>
              <a:t>Depth Sounding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46" y="1206380"/>
            <a:ext cx="7001854" cy="514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07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16" y="213621"/>
            <a:ext cx="364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eaLnBrk="1" hangingPunct="1">
              <a:spcBef>
                <a:spcPct val="0"/>
              </a:spcBef>
            </a:pPr>
            <a:r>
              <a:rPr lang="en-US" sz="2800" b="0" dirty="0">
                <a:solidFill>
                  <a:srgbClr val="000000"/>
                </a:solidFill>
                <a:latin typeface="Arial Black" pitchFamily="34" charset="0"/>
              </a:rPr>
              <a:t>Examples of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00" y="746443"/>
            <a:ext cx="2690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Single Beam Depth Sounding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6096000"/>
            <a:ext cx="664607" cy="56515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5" y="1143000"/>
            <a:ext cx="737720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3409" y="6020916"/>
            <a:ext cx="661982" cy="562918"/>
          </a:xfrm>
          <a:prstGeom prst="rect">
            <a:avLst/>
          </a:prstGeom>
          <a:noFill/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590800" y="305242"/>
            <a:ext cx="38053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sz="2800" b="0" dirty="0" smtClean="0">
                <a:latin typeface="Arial Black" pitchFamily="34" charset="0"/>
              </a:rPr>
              <a:t>Multibeam Sonars</a:t>
            </a:r>
            <a:endParaRPr lang="en-US" sz="2800" b="0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9906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R2Sonic 2024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0" y="9906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Odom MB-1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45136" y="588528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Reson 7125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74631" y="5952892"/>
            <a:ext cx="152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Geoacoustics </a:t>
            </a:r>
          </a:p>
          <a:p>
            <a:r>
              <a:rPr lang="en-US" dirty="0" smtClean="0"/>
              <a:t>“Geoswath”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1298961"/>
            <a:ext cx="3462337" cy="219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 descr="http://www.edgetech.com/images/marine-gallery/IMG_0448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2" t="18249" r="26930" b="4935"/>
          <a:stretch/>
        </p:blipFill>
        <p:spPr bwMode="auto">
          <a:xfrm>
            <a:off x="4069080" y="3614857"/>
            <a:ext cx="2331720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798" y="3733800"/>
            <a:ext cx="2319777" cy="217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477582" y="5986904"/>
            <a:ext cx="16184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Edgetech 4600 </a:t>
            </a:r>
          </a:p>
          <a:p>
            <a:r>
              <a:rPr lang="en-US" dirty="0" smtClean="0"/>
              <a:t>Swath/Sidescan</a:t>
            </a:r>
            <a:endParaRPr lang="en-US" dirty="0"/>
          </a:p>
        </p:txBody>
      </p:sp>
      <p:pic>
        <p:nvPicPr>
          <p:cNvPr id="28678" name="Picture 6" descr="Sonic Multibeam Echosound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47084"/>
            <a:ext cx="2190750" cy="202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51544"/>
            <a:ext cx="146539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00350" y="1234509"/>
            <a:ext cx="1485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new 2020</a:t>
            </a:r>
            <a:endParaRPr lang="en-US" dirty="0"/>
          </a:p>
        </p:txBody>
      </p:sp>
      <p:pic>
        <p:nvPicPr>
          <p:cNvPr id="28681" name="Picture 9" descr="RESON SeaBat 7125SV2 mounting bracke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15" y="3459704"/>
            <a:ext cx="2693680" cy="242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641" y="228600"/>
            <a:ext cx="77724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Black" pitchFamily="34" charset="0"/>
              </a:rPr>
              <a:t>Examples of Data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8229600" cy="4953000"/>
          </a:xfrm>
        </p:spPr>
        <p:txBody>
          <a:bodyPr>
            <a:normAutofit/>
          </a:bodyPr>
          <a:lstStyle/>
          <a:p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Multibeam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</a:p>
        </p:txBody>
      </p:sp>
      <p:pic>
        <p:nvPicPr>
          <p:cNvPr id="8194" name="Picture 2" descr="F:\CRA1\Graphics\boats and equipment\multi-beam\depth data display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3" y="1143000"/>
            <a:ext cx="8054435" cy="249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CRA1\Graphics\boats and equipment\multi-beam\depth data display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34488"/>
            <a:ext cx="5715000" cy="245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7" y="6096000"/>
            <a:ext cx="649672" cy="55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5762" y="3034323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</a:rPr>
              <a:t>Multibeam Survey of Dock on the Houston Ship Channel</a:t>
            </a:r>
            <a:endParaRPr lang="en-US" sz="18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44" y="4202384"/>
            <a:ext cx="3194193" cy="243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2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816137"/>
            <a:ext cx="7437959" cy="590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6096000"/>
            <a:ext cx="649672" cy="5524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6479" y="479462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Post-Dredge </a:t>
            </a:r>
            <a:r>
              <a:rPr lang="en-US" dirty="0" err="1" smtClean="0"/>
              <a:t>Multibeam</a:t>
            </a:r>
            <a:r>
              <a:rPr lang="en-US" dirty="0" smtClean="0"/>
              <a:t> Survey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34339" y="535615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Dredge “Cut”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876800" y="5105400"/>
            <a:ext cx="152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504874" y="0"/>
            <a:ext cx="3647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 Black" pitchFamily="34" charset="0"/>
              </a:rPr>
              <a:t>Examples of 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8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913" y="152400"/>
            <a:ext cx="77724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Black" pitchFamily="34" charset="0"/>
              </a:rPr>
              <a:t>Examples of Data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8229600" cy="4953000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LIDAR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6386" name="Picture 2" descr="F:\CRA1\Graphics\boats and equipment\Dynascan\Dynasc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2438400" cy="170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:\CRA1\Data\Marketing\Dynascan\All Data Gr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1" y="3260099"/>
            <a:ext cx="486727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F:\CRA1\Data\Marketing\Dynascan\Pictur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95401"/>
            <a:ext cx="4826756" cy="304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6096000"/>
            <a:ext cx="649672" cy="55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2472" y="4419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LIDAR &amp; Multibeam Depth Sounding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59812" y="534865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Onshore Disposal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8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CCFFCC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E2FFE2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5341</TotalTime>
  <Words>690</Words>
  <Application>Microsoft Office PowerPoint</Application>
  <PresentationFormat>On-screen Show (4:3)</PresentationFormat>
  <Paragraphs>105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Office Theme</vt:lpstr>
      <vt:lpstr>ADVANCES IN HYDROGRAPHIC SURVEYING* Houston Business Roundtable Forum - May 2013</vt:lpstr>
      <vt:lpstr>Depth Sounding</vt:lpstr>
      <vt:lpstr>PowerPoint Presentation</vt:lpstr>
      <vt:lpstr>PowerPoint Presentation</vt:lpstr>
      <vt:lpstr>PowerPoint Presentation</vt:lpstr>
      <vt:lpstr>PowerPoint Presentation</vt:lpstr>
      <vt:lpstr>Examples of Data</vt:lpstr>
      <vt:lpstr>PowerPoint Presentation</vt:lpstr>
      <vt:lpstr>Examples of Data</vt:lpstr>
      <vt:lpstr>Sidescan Sonar</vt:lpstr>
      <vt:lpstr>Examples of Data</vt:lpstr>
      <vt:lpstr>PowerPoint Presentation</vt:lpstr>
      <vt:lpstr>Scanning Imaging Sonars</vt:lpstr>
      <vt:lpstr>PowerPoint Presentation</vt:lpstr>
      <vt:lpstr>Examples of Data</vt:lpstr>
      <vt:lpstr>PowerPoint Presentation</vt:lpstr>
      <vt:lpstr>Sub-Bottom Profilers</vt:lpstr>
      <vt:lpstr>Sub-Bottom Profilers</vt:lpstr>
      <vt:lpstr>Examples of Data</vt:lpstr>
      <vt:lpstr>PowerPoint Presentation</vt:lpstr>
    </vt:vector>
  </TitlesOfParts>
  <Company>CRA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HYDROGRAPHIC SURVEYING</dc:title>
  <dc:creator>Chris Ransome</dc:creator>
  <cp:lastModifiedBy>Melissa</cp:lastModifiedBy>
  <cp:revision>162</cp:revision>
  <cp:lastPrinted>2012-01-11T18:49:31Z</cp:lastPrinted>
  <dcterms:created xsi:type="dcterms:W3CDTF">2004-01-13T21:57:19Z</dcterms:created>
  <dcterms:modified xsi:type="dcterms:W3CDTF">2013-08-21T16:01:47Z</dcterms:modified>
</cp:coreProperties>
</file>